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ppt/theme/themeOverride21.xml" ContentType="application/vnd.openxmlformats-officedocument.themeOverride+xml"/>
  <Override PartName="/ppt/theme/themeOverride22.xml" ContentType="application/vnd.openxmlformats-officedocument.themeOverride+xml"/>
  <Override PartName="/ppt/theme/themeOverride23.xml" ContentType="application/vnd.openxmlformats-officedocument.themeOverride+xml"/>
  <Override PartName="/ppt/theme/themeOverride24.xml" ContentType="application/vnd.openxmlformats-officedocument.themeOverride+xml"/>
  <Override PartName="/ppt/theme/themeOverride25.xml" ContentType="application/vnd.openxmlformats-officedocument.themeOverride+xml"/>
  <Override PartName="/ppt/theme/themeOverride26.xml" ContentType="application/vnd.openxmlformats-officedocument.themeOverride+xml"/>
  <Override PartName="/ppt/theme/themeOverride27.xml" ContentType="application/vnd.openxmlformats-officedocument.themeOverride+xml"/>
  <Override PartName="/ppt/theme/themeOverride28.xml" ContentType="application/vnd.openxmlformats-officedocument.themeOverride+xml"/>
  <Override PartName="/ppt/theme/themeOverride29.xml" ContentType="application/vnd.openxmlformats-officedocument.themeOverride+xml"/>
  <Override PartName="/ppt/theme/themeOverride30.xml" ContentType="application/vnd.openxmlformats-officedocument.themeOverride+xml"/>
  <Override PartName="/ppt/theme/themeOverride31.xml" ContentType="application/vnd.openxmlformats-officedocument.themeOverride+xml"/>
  <Override PartName="/ppt/theme/themeOverride32.xml" ContentType="application/vnd.openxmlformats-officedocument.themeOverride+xml"/>
  <Override PartName="/ppt/theme/themeOverride33.xml" ContentType="application/vnd.openxmlformats-officedocument.themeOverride+xml"/>
  <Override PartName="/ppt/theme/themeOverride34.xml" ContentType="application/vnd.openxmlformats-officedocument.themeOverride+xml"/>
  <Override PartName="/ppt/theme/themeOverride35.xml" ContentType="application/vnd.openxmlformats-officedocument.themeOverride+xml"/>
  <Override PartName="/ppt/theme/themeOverride3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97" r:id="rId3"/>
    <p:sldId id="299" r:id="rId4"/>
    <p:sldId id="257" r:id="rId5"/>
    <p:sldId id="258" r:id="rId6"/>
    <p:sldId id="298" r:id="rId7"/>
    <p:sldId id="259" r:id="rId8"/>
    <p:sldId id="269" r:id="rId9"/>
    <p:sldId id="262" r:id="rId10"/>
    <p:sldId id="261" r:id="rId11"/>
    <p:sldId id="260" r:id="rId12"/>
    <p:sldId id="263" r:id="rId13"/>
    <p:sldId id="264" r:id="rId14"/>
    <p:sldId id="265" r:id="rId15"/>
    <p:sldId id="266" r:id="rId16"/>
    <p:sldId id="301" r:id="rId17"/>
    <p:sldId id="270" r:id="rId18"/>
    <p:sldId id="271" r:id="rId19"/>
    <p:sldId id="276" r:id="rId20"/>
    <p:sldId id="272" r:id="rId21"/>
    <p:sldId id="273" r:id="rId22"/>
    <p:sldId id="274" r:id="rId23"/>
    <p:sldId id="275" r:id="rId24"/>
    <p:sldId id="278" r:id="rId25"/>
    <p:sldId id="277" r:id="rId26"/>
    <p:sldId id="279" r:id="rId27"/>
    <p:sldId id="280" r:id="rId28"/>
    <p:sldId id="302" r:id="rId29"/>
    <p:sldId id="303" r:id="rId30"/>
    <p:sldId id="283" r:id="rId31"/>
    <p:sldId id="282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300" r:id="rId41"/>
    <p:sldId id="292" r:id="rId42"/>
    <p:sldId id="293" r:id="rId43"/>
    <p:sldId id="294" r:id="rId44"/>
    <p:sldId id="295" r:id="rId45"/>
    <p:sldId id="296" r:id="rId46"/>
  </p:sldIdLst>
  <p:sldSz cx="12192000" cy="6858000"/>
  <p:notesSz cx="6858000" cy="9144000"/>
  <p:defaultTextStyle>
    <a:defPPr>
      <a:defRPr lang="en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8CF9F4-E9A2-416B-AF2D-C0236AD031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IL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A6A55BD-D501-4768-AF2F-848D7A4EAA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IL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D460499-4C54-42E5-ACCE-87E6B59A0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A8105-9A0E-473B-A100-E882D97B2B74}" type="datetimeFigureOut">
              <a:rPr lang="en-IL" smtClean="0"/>
              <a:t>26/02/2020</a:t>
            </a:fld>
            <a:endParaRPr lang="en-IL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424103E-CCCE-4C8B-AC07-62DD937BB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240A55C-BD46-43CB-B21C-E0431BDE9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F7731-547B-4226-94A3-CFE5DE767AB4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924710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5C6CD4-B9E4-42A1-BB5F-6CBBFCF20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IL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C66A8E1-1279-4960-B366-85B4ED1EC8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IL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B875F3-FE2C-4BF8-AAEF-5B3AA2FE0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A8105-9A0E-473B-A100-E882D97B2B74}" type="datetimeFigureOut">
              <a:rPr lang="en-IL" smtClean="0"/>
              <a:t>26/02/2020</a:t>
            </a:fld>
            <a:endParaRPr lang="en-IL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15B743F-5B8A-4BF2-B2FD-89EA34BD6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163A473-995D-42F2-B88C-A585F8A0C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F7731-547B-4226-94A3-CFE5DE767AB4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84728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E1C5C1C-8683-416A-A05B-97A3FC52CD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IL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81618EE-D0F1-461B-8EBB-24B3AB9A58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IL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DBDCD1-7867-4EE0-8563-6A67B94B8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A8105-9A0E-473B-A100-E882D97B2B74}" type="datetimeFigureOut">
              <a:rPr lang="en-IL" smtClean="0"/>
              <a:t>26/02/2020</a:t>
            </a:fld>
            <a:endParaRPr lang="en-IL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9CCF5A-D9FC-454A-9A3C-CABD823AB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9BD5FAB-9BE4-49B1-8ABB-92B75F0FE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F7731-547B-4226-94A3-CFE5DE767AB4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541185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D63E2F-7681-4B48-82C4-CB1F1B398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IL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F0E260-BD4D-45A5-86AA-7BE79631B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IL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55DB08-A982-4751-9B16-7B3D422D0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A8105-9A0E-473B-A100-E882D97B2B74}" type="datetimeFigureOut">
              <a:rPr lang="en-IL" smtClean="0"/>
              <a:t>26/02/2020</a:t>
            </a:fld>
            <a:endParaRPr lang="en-IL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46F9B9-C765-4F97-B551-0082458C9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A0FA506-7A5E-4E9E-BC54-5C2A4CB14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F7731-547B-4226-94A3-CFE5DE767AB4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994050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2B917E-3F34-436D-90E7-54E492B7F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IL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BB7D82F-548A-4279-A14C-75280007C7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5A07C75-CA6F-4475-A325-8B5CBCC4B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A8105-9A0E-473B-A100-E882D97B2B74}" type="datetimeFigureOut">
              <a:rPr lang="en-IL" smtClean="0"/>
              <a:t>26/02/2020</a:t>
            </a:fld>
            <a:endParaRPr lang="en-IL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4DD19C3-D9C0-4A61-8157-AA591D4EE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B45F4C1-E3F2-4497-8786-D1F6D7D12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F7731-547B-4226-94A3-CFE5DE767AB4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373266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CF38FA-8BBF-4A14-B8A2-FD308EFC6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IL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92390F9-E82C-4578-A7A2-1B3F22C0E4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IL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773AB59-05F6-402E-A174-B959FA2291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IL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B68FCD9-2F6D-4CB7-8A5F-4FE7CE607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A8105-9A0E-473B-A100-E882D97B2B74}" type="datetimeFigureOut">
              <a:rPr lang="en-IL" smtClean="0"/>
              <a:t>26/02/2020</a:t>
            </a:fld>
            <a:endParaRPr lang="en-IL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3C291B5-7270-403E-A67D-C9D9FE212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8B212A2-AC40-486D-B8E4-4385E491D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F7731-547B-4226-94A3-CFE5DE767AB4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216786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D8A1E2-AA91-4E58-9AA7-0832A6E6C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IL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7B6AC35-021D-43D2-AAFF-328317D89A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FE768F3-F3C4-43A8-B2F8-B6492B722D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IL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A5E2716-8EE2-40DA-B394-F714E322DF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B7DBA65-F00A-49BD-8E87-8B3FF6828A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IL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2C8A4EA-0273-4620-960B-75BF4AC3C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A8105-9A0E-473B-A100-E882D97B2B74}" type="datetimeFigureOut">
              <a:rPr lang="en-IL" smtClean="0"/>
              <a:t>26/02/2020</a:t>
            </a:fld>
            <a:endParaRPr lang="en-IL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7904B63-B0E7-4660-9894-FB7E3EB13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BF2FD55-5658-4A58-BA78-4A7E4EBC5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F7731-547B-4226-94A3-CFE5DE767AB4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330716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338726-944C-4E15-A13C-04D4D7296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IL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6662B91-29B9-4722-A9EF-A5E761467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A8105-9A0E-473B-A100-E882D97B2B74}" type="datetimeFigureOut">
              <a:rPr lang="en-IL" smtClean="0"/>
              <a:t>26/02/2020</a:t>
            </a:fld>
            <a:endParaRPr lang="en-IL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6B7328F-A610-4C6C-9BD6-0E5CDB54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673B018-32E1-489A-B4A4-DFE029F39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F7731-547B-4226-94A3-CFE5DE767AB4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300829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5D4ABC6-7FF4-49E8-8A3C-34C624BD0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A8105-9A0E-473B-A100-E882D97B2B74}" type="datetimeFigureOut">
              <a:rPr lang="en-IL" smtClean="0"/>
              <a:t>26/02/2020</a:t>
            </a:fld>
            <a:endParaRPr lang="en-IL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8111EC8-408B-4F01-BB7A-DC5B6F99A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872B59F-7133-4ACB-A38A-FD6446872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F7731-547B-4226-94A3-CFE5DE767AB4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316951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1A20E5-82A1-4F66-8847-158878FA9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IL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3A3230-DEEF-45B1-BF21-2544B6134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IL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F59752A-C0DC-4C1B-8931-71086D44C3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E4C220A-BA5A-48D5-952E-88937D36E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A8105-9A0E-473B-A100-E882D97B2B74}" type="datetimeFigureOut">
              <a:rPr lang="en-IL" smtClean="0"/>
              <a:t>26/02/2020</a:t>
            </a:fld>
            <a:endParaRPr lang="en-IL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A3FDCE-667B-4D85-90D3-5700AD99F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BF611E2-414C-493A-83DC-160B6956C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F7731-547B-4226-94A3-CFE5DE767AB4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687027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9B1FB9-820A-489B-92C9-94AADAEB1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IL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4BF9518-9D62-4A5A-A932-7484F0B58A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L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9F66573-05BD-4254-9627-68EC95F615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9F4BEDB-0783-4A65-A5A8-A0C92E47A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A8105-9A0E-473B-A100-E882D97B2B74}" type="datetimeFigureOut">
              <a:rPr lang="en-IL" smtClean="0"/>
              <a:t>26/02/2020</a:t>
            </a:fld>
            <a:endParaRPr lang="en-IL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0EC5FE5-B40D-440E-B536-E0882026F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D1FB577-0D6C-4C5D-BAFF-A4B336A77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F7731-547B-4226-94A3-CFE5DE767AB4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186597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B78A76-FECD-4821-AB40-614F39960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IL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4E0E60C-2275-49DF-B6FD-5AA0BA351B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IL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27D46BA-257B-4B2E-BA28-D110968BB9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A8105-9A0E-473B-A100-E882D97B2B74}" type="datetimeFigureOut">
              <a:rPr lang="en-IL" smtClean="0"/>
              <a:t>26/02/2020</a:t>
            </a:fld>
            <a:endParaRPr lang="en-IL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176C102-287F-4DF5-A9E7-CCC01F9AD6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09CC89B-F44A-4418-AC56-3829CC0645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F7731-547B-4226-94A3-CFE5DE767AB4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960832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9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0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5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B46EEB-BD68-428B-A728-A70F8377057B}"/>
              </a:ext>
            </a:extLst>
          </p:cNvPr>
          <p:cNvSpPr txBox="1"/>
          <p:nvPr/>
        </p:nvSpPr>
        <p:spPr>
          <a:xfrm>
            <a:off x="860487" y="1795456"/>
            <a:ext cx="10725150" cy="92333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>
                <a:solidFill>
                  <a:srgbClr val="FFFF00"/>
                </a:solidFill>
              </a:rPr>
              <a:t>Ядовитые технические жидкости</a:t>
            </a:r>
            <a:endParaRPr lang="en-IL" sz="5400" b="1" dirty="0">
              <a:solidFill>
                <a:srgbClr val="FFFF00"/>
              </a:solidFill>
            </a:endParaRPr>
          </a:p>
        </p:txBody>
      </p:sp>
      <p:pic>
        <p:nvPicPr>
          <p:cNvPr id="1026" name="Picture 2" descr="Картинки по запросу &quot;обозначение ядовитых веществ&quot;&quot;">
            <a:extLst>
              <a:ext uri="{FF2B5EF4-FFF2-40B4-BE49-F238E27FC236}">
                <a16:creationId xmlns:a16="http://schemas.microsoft.com/office/drawing/2014/main" id="{9690368E-4A3B-45BE-A97C-AC9CE5FF97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8633" y="3178205"/>
            <a:ext cx="2752078" cy="2263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80799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8D4DC5C-B3C0-404E-965E-611AA5D674EA}"/>
              </a:ext>
            </a:extLst>
          </p:cNvPr>
          <p:cNvSpPr txBox="1"/>
          <p:nvPr/>
        </p:nvSpPr>
        <p:spPr>
          <a:xfrm>
            <a:off x="577049" y="381740"/>
            <a:ext cx="99163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FF00"/>
                </a:solidFill>
              </a:rPr>
              <a:t> </a:t>
            </a:r>
            <a:r>
              <a:rPr lang="ru-RU" sz="4000" b="1" dirty="0">
                <a:solidFill>
                  <a:srgbClr val="FFFF00"/>
                </a:solidFill>
              </a:rPr>
              <a:t>СРЕДНЯЯ СТЕПЕНЬ</a:t>
            </a:r>
            <a:endParaRPr lang="en-IL" sz="4000" b="1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C05543-3BB5-4D94-94F6-18E1F0F2DF57}"/>
              </a:ext>
            </a:extLst>
          </p:cNvPr>
          <p:cNvSpPr txBox="1"/>
          <p:nvPr/>
        </p:nvSpPr>
        <p:spPr>
          <a:xfrm>
            <a:off x="648070" y="1509204"/>
            <a:ext cx="1113259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4000" b="1" dirty="0">
                <a:solidFill>
                  <a:schemeClr val="bg1"/>
                </a:solidFill>
              </a:rPr>
              <a:t>В начальной стадии энцефалопатия выражена умеренно (головная боль, слабость, атаксия, возбуждение), поражения ЖКТ ограничиваются явлениями гастрита; позднее появляются признаки </a:t>
            </a:r>
            <a:r>
              <a:rPr lang="ru-RU" sz="4000" b="1" dirty="0" err="1">
                <a:solidFill>
                  <a:schemeClr val="bg1"/>
                </a:solidFill>
              </a:rPr>
              <a:t>гепатонефропатии</a:t>
            </a:r>
            <a:r>
              <a:rPr lang="ru-RU" sz="4000" b="1" dirty="0">
                <a:solidFill>
                  <a:schemeClr val="bg1"/>
                </a:solidFill>
              </a:rPr>
              <a:t> II степени. </a:t>
            </a:r>
            <a:endParaRPr lang="en-IL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0126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4FEF611-7B78-408C-B22D-B60B9FEE35A7}"/>
              </a:ext>
            </a:extLst>
          </p:cNvPr>
          <p:cNvSpPr txBox="1"/>
          <p:nvPr/>
        </p:nvSpPr>
        <p:spPr>
          <a:xfrm>
            <a:off x="235628" y="849851"/>
            <a:ext cx="11585359" cy="563231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</a:rPr>
              <a:t>Появляются боли в подложечной области, тошнота, рвота, общая слабость, атаксия, возбуждение, наступает потеря сознания. Вскоре развивается </a:t>
            </a:r>
            <a:r>
              <a:rPr lang="ru-RU" sz="4000" b="1" dirty="0" err="1">
                <a:solidFill>
                  <a:schemeClr val="bg1"/>
                </a:solidFill>
              </a:rPr>
              <a:t>экзотоксический</a:t>
            </a:r>
            <a:r>
              <a:rPr lang="ru-RU" sz="4000" b="1" dirty="0">
                <a:solidFill>
                  <a:schemeClr val="bg1"/>
                </a:solidFill>
              </a:rPr>
              <a:t> шок (тахикардия, артериальная гипотония, гипостазы, гипотермия, падение диуреза), являющийся основной причиной смерти пострадавших. Часты нарушения коагуляции крови — кровоизлияния в местах инъекций, желудочно-кишечные кровотечения. </a:t>
            </a:r>
            <a:endParaRPr lang="en-IL" sz="4000" b="1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E70A1F5-C005-4E3B-8143-C9BC95D4B723}"/>
              </a:ext>
            </a:extLst>
          </p:cNvPr>
          <p:cNvSpPr txBox="1"/>
          <p:nvPr/>
        </p:nvSpPr>
        <p:spPr>
          <a:xfrm>
            <a:off x="1666875" y="266700"/>
            <a:ext cx="78295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rgbClr val="FFFF00"/>
                </a:solidFill>
              </a:rPr>
              <a:t>ТЯЖЕЛАЯ СТЕПЕНЬ</a:t>
            </a:r>
            <a:endParaRPr lang="en-IL" sz="4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4747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C25EC7B-8D1E-43A9-94AF-C05FABA56557}"/>
              </a:ext>
            </a:extLst>
          </p:cNvPr>
          <p:cNvSpPr txBox="1"/>
          <p:nvPr/>
        </p:nvSpPr>
        <p:spPr>
          <a:xfrm>
            <a:off x="3276600" y="355107"/>
            <a:ext cx="53530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rgbClr val="FFFF00"/>
                </a:solidFill>
              </a:rPr>
              <a:t>Лечение пораженных</a:t>
            </a:r>
            <a:endParaRPr lang="en-IL" sz="4000" b="1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B6E67E-5AB5-4CAE-8F79-D77499E6E0ED}"/>
              </a:ext>
            </a:extLst>
          </p:cNvPr>
          <p:cNvSpPr txBox="1"/>
          <p:nvPr/>
        </p:nvSpPr>
        <p:spPr>
          <a:xfrm>
            <a:off x="142875" y="1349405"/>
            <a:ext cx="11921878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>
                <a:solidFill>
                  <a:srgbClr val="002060"/>
                </a:solidFill>
              </a:rPr>
              <a:t>1. Прекращение дальнейшего поступления </a:t>
            </a:r>
            <a:r>
              <a:rPr lang="ru-RU" sz="3000" b="1" dirty="0" err="1">
                <a:solidFill>
                  <a:srgbClr val="002060"/>
                </a:solidFill>
              </a:rPr>
              <a:t>токсиканта</a:t>
            </a:r>
            <a:r>
              <a:rPr lang="ru-RU" sz="3000" b="1" dirty="0">
                <a:solidFill>
                  <a:srgbClr val="002060"/>
                </a:solidFill>
              </a:rPr>
              <a:t> в организм</a:t>
            </a:r>
            <a:endParaRPr lang="en-IL" sz="3000" b="1" dirty="0">
              <a:solidFill>
                <a:srgbClr val="00206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4BBDF3-E416-452C-9CBD-D3C908EE122B}"/>
              </a:ext>
            </a:extLst>
          </p:cNvPr>
          <p:cNvSpPr txBox="1"/>
          <p:nvPr/>
        </p:nvSpPr>
        <p:spPr>
          <a:xfrm>
            <a:off x="161926" y="1876771"/>
            <a:ext cx="11849098" cy="4031873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3200" b="1" dirty="0">
                <a:solidFill>
                  <a:schemeClr val="bg1"/>
                </a:solidFill>
              </a:rPr>
              <a:t>Для профилактики поражений использование средств защиты органов дыхания и кожи;</a:t>
            </a:r>
          </a:p>
          <a:p>
            <a:pPr marL="285750" indent="-285750">
              <a:buFontTx/>
              <a:buChar char="-"/>
            </a:pPr>
            <a:r>
              <a:rPr lang="ru-RU" sz="3200" b="1" dirty="0">
                <a:solidFill>
                  <a:schemeClr val="bg1"/>
                </a:solidFill>
              </a:rPr>
              <a:t>при попадании на кожу или одежду необходимо быстро снять их капли, затем обильно обмыть водой;</a:t>
            </a:r>
          </a:p>
          <a:p>
            <a:pPr marL="285750" indent="-285750">
              <a:buFontTx/>
              <a:buChar char="-"/>
            </a:pPr>
            <a:r>
              <a:rPr lang="ru-RU" sz="3200" b="1" dirty="0">
                <a:solidFill>
                  <a:schemeClr val="bg1"/>
                </a:solidFill>
              </a:rPr>
              <a:t>если пострадавший находится в атмосфере, содержащей пары ДХЭ, нужно срочно вывести (вынести) его за пределы загрязненной зоны, снять одежду, провести санитарную обработку. </a:t>
            </a:r>
            <a:endParaRPr lang="en-IL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771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9D94890-5314-4150-8E96-4FDCE7FC9E98}"/>
              </a:ext>
            </a:extLst>
          </p:cNvPr>
          <p:cNvSpPr txBox="1"/>
          <p:nvPr/>
        </p:nvSpPr>
        <p:spPr>
          <a:xfrm>
            <a:off x="683581" y="408373"/>
            <a:ext cx="1103216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Удаление из организма </a:t>
            </a:r>
            <a:r>
              <a:rPr lang="ru-RU" sz="3600" b="1" dirty="0" err="1">
                <a:solidFill>
                  <a:schemeClr val="accent1">
                    <a:lumMod val="50000"/>
                  </a:schemeClr>
                </a:solidFill>
              </a:rPr>
              <a:t>невсосавшегося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 яда</a:t>
            </a:r>
            <a:endParaRPr lang="en-IL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17FAE0-7E20-448D-B12F-4EB19DBE21FB}"/>
              </a:ext>
            </a:extLst>
          </p:cNvPr>
          <p:cNvSpPr txBox="1"/>
          <p:nvPr/>
        </p:nvSpPr>
        <p:spPr>
          <a:xfrm>
            <a:off x="683581" y="1054704"/>
            <a:ext cx="11032169" cy="397031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chemeClr val="bg1"/>
                </a:solidFill>
              </a:rPr>
              <a:t>При поступлении яда внутрь: </a:t>
            </a:r>
          </a:p>
          <a:p>
            <a:pPr marL="285750" indent="-285750">
              <a:buFontTx/>
              <a:buChar char="-"/>
            </a:pPr>
            <a:r>
              <a:rPr lang="ru-RU" sz="3600" b="1" dirty="0">
                <a:solidFill>
                  <a:schemeClr val="bg1"/>
                </a:solidFill>
              </a:rPr>
              <a:t>немедленно вызвать рвоту</a:t>
            </a:r>
          </a:p>
          <a:p>
            <a:pPr marL="285750" indent="-285750">
              <a:buFontTx/>
              <a:buChar char="-"/>
            </a:pPr>
            <a:r>
              <a:rPr lang="ru-RU" sz="3600" b="1" dirty="0">
                <a:solidFill>
                  <a:schemeClr val="bg1"/>
                </a:solidFill>
              </a:rPr>
              <a:t>промывание желудка</a:t>
            </a:r>
          </a:p>
          <a:p>
            <a:pPr marL="285750" indent="-285750">
              <a:buFontTx/>
              <a:buChar char="-"/>
            </a:pPr>
            <a:r>
              <a:rPr lang="ru-RU" sz="3600" b="1" dirty="0">
                <a:solidFill>
                  <a:schemeClr val="bg1"/>
                </a:solidFill>
              </a:rPr>
              <a:t>введение адсорбента (30–50 г активированного угля)</a:t>
            </a:r>
          </a:p>
          <a:p>
            <a:pPr marL="285750" indent="-285750">
              <a:buFontTx/>
              <a:buChar char="-"/>
            </a:pPr>
            <a:r>
              <a:rPr lang="ru-RU" sz="3600" b="1" dirty="0">
                <a:solidFill>
                  <a:schemeClr val="bg1"/>
                </a:solidFill>
              </a:rPr>
              <a:t>солевое слабительное</a:t>
            </a:r>
          </a:p>
          <a:p>
            <a:pPr marL="285750" indent="-285750">
              <a:buFontTx/>
              <a:buChar char="-"/>
            </a:pPr>
            <a:r>
              <a:rPr lang="ru-RU" sz="3600" b="1" dirty="0">
                <a:solidFill>
                  <a:schemeClr val="bg1"/>
                </a:solidFill>
              </a:rPr>
              <a:t>клизма</a:t>
            </a:r>
            <a:endParaRPr lang="en-IL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8697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9103FD1-A21C-4106-9807-C9683C644ABC}"/>
              </a:ext>
            </a:extLst>
          </p:cNvPr>
          <p:cNvSpPr txBox="1"/>
          <p:nvPr/>
        </p:nvSpPr>
        <p:spPr>
          <a:xfrm>
            <a:off x="1029809" y="488272"/>
            <a:ext cx="1030697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Удаление яда, который всосался</a:t>
            </a:r>
            <a:endParaRPr lang="en-IL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7BA520-015A-428F-9B49-785438DCFFF8}"/>
              </a:ext>
            </a:extLst>
          </p:cNvPr>
          <p:cNvSpPr txBox="1"/>
          <p:nvPr/>
        </p:nvSpPr>
        <p:spPr>
          <a:xfrm>
            <a:off x="1029809" y="1134603"/>
            <a:ext cx="10306975" cy="397031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3600" b="1" dirty="0">
                <a:solidFill>
                  <a:schemeClr val="bg1"/>
                </a:solidFill>
              </a:rPr>
              <a:t>Стимуляция естественных процессов детоксикации</a:t>
            </a:r>
          </a:p>
          <a:p>
            <a:pPr marL="285750" indent="-285750">
              <a:buFontTx/>
              <a:buChar char="-"/>
            </a:pPr>
            <a:r>
              <a:rPr lang="ru-RU" sz="3600" b="1" dirty="0">
                <a:solidFill>
                  <a:schemeClr val="bg1"/>
                </a:solidFill>
              </a:rPr>
              <a:t>Форсированный диурез</a:t>
            </a:r>
          </a:p>
          <a:p>
            <a:pPr marL="285750" indent="-285750">
              <a:buFontTx/>
              <a:buChar char="-"/>
            </a:pPr>
            <a:r>
              <a:rPr lang="ru-RU" sz="3600" b="1" dirty="0">
                <a:solidFill>
                  <a:schemeClr val="bg1"/>
                </a:solidFill>
              </a:rPr>
              <a:t>Методы экстракорпоральной детоксикации (гемодиализ, плазмаферез, гемосорбция, операция замещения крови, </a:t>
            </a:r>
            <a:r>
              <a:rPr lang="ru-RU" sz="3600" b="1" dirty="0" err="1">
                <a:solidFill>
                  <a:schemeClr val="bg1"/>
                </a:solidFill>
              </a:rPr>
              <a:t>перитонеальный</a:t>
            </a:r>
            <a:r>
              <a:rPr lang="ru-RU" sz="3600" b="1" dirty="0">
                <a:solidFill>
                  <a:schemeClr val="bg1"/>
                </a:solidFill>
              </a:rPr>
              <a:t> диализ)</a:t>
            </a:r>
            <a:endParaRPr lang="en-IL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9298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F899309-F033-4B5F-B9F4-63D1FC6B4A37}"/>
              </a:ext>
            </a:extLst>
          </p:cNvPr>
          <p:cNvSpPr txBox="1"/>
          <p:nvPr/>
        </p:nvSpPr>
        <p:spPr>
          <a:xfrm>
            <a:off x="612559" y="381740"/>
            <a:ext cx="1073310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err="1">
                <a:solidFill>
                  <a:schemeClr val="accent1">
                    <a:lumMod val="50000"/>
                  </a:schemeClr>
                </a:solidFill>
              </a:rPr>
              <a:t>Антидотная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 и патогенетическая терапия</a:t>
            </a:r>
            <a:endParaRPr lang="en-IL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401116-EE83-498C-8F85-8581FF6A0794}"/>
              </a:ext>
            </a:extLst>
          </p:cNvPr>
          <p:cNvSpPr txBox="1"/>
          <p:nvPr/>
        </p:nvSpPr>
        <p:spPr>
          <a:xfrm>
            <a:off x="612559" y="1028343"/>
            <a:ext cx="10733103" cy="4801314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ru-RU" sz="3600" b="1" dirty="0">
                <a:solidFill>
                  <a:schemeClr val="bg1"/>
                </a:solidFill>
              </a:rPr>
              <a:t>левомицетина </a:t>
            </a:r>
            <a:r>
              <a:rPr lang="ru-RU" sz="3600" b="1" dirty="0" err="1">
                <a:solidFill>
                  <a:schemeClr val="bg1"/>
                </a:solidFill>
              </a:rPr>
              <a:t>сукцината</a:t>
            </a:r>
            <a:r>
              <a:rPr lang="ru-RU" sz="3600" b="1" dirty="0">
                <a:solidFill>
                  <a:schemeClr val="bg1"/>
                </a:solidFill>
              </a:rPr>
              <a:t> растворимого </a:t>
            </a:r>
          </a:p>
          <a:p>
            <a:r>
              <a:rPr lang="ru-RU" sz="3600" b="1" dirty="0">
                <a:solidFill>
                  <a:schemeClr val="bg1"/>
                </a:solidFill>
              </a:rPr>
              <a:t>      (1 г 3–4 раза в 1-е сутки),</a:t>
            </a:r>
          </a:p>
          <a:p>
            <a:pPr marL="285750" indent="-285750">
              <a:buFontTx/>
              <a:buChar char="-"/>
            </a:pPr>
            <a:r>
              <a:rPr lang="ru-RU" sz="3600" b="1" dirty="0">
                <a:solidFill>
                  <a:schemeClr val="bg1"/>
                </a:solidFill>
              </a:rPr>
              <a:t>  этанол внутривенно </a:t>
            </a:r>
            <a:r>
              <a:rPr lang="ru-RU" sz="3600" b="1" dirty="0" err="1">
                <a:solidFill>
                  <a:schemeClr val="bg1"/>
                </a:solidFill>
              </a:rPr>
              <a:t>капельно</a:t>
            </a:r>
            <a:r>
              <a:rPr lang="ru-RU" sz="3600" b="1" dirty="0">
                <a:solidFill>
                  <a:schemeClr val="bg1"/>
                </a:solidFill>
              </a:rPr>
              <a:t> из расчета 0,5-1 мл на кг   массы тела на 5% растворе глюкозы.</a:t>
            </a:r>
          </a:p>
          <a:p>
            <a:pPr marL="285750" indent="-285750">
              <a:buFontTx/>
              <a:buChar char="-"/>
            </a:pPr>
            <a:r>
              <a:rPr lang="ru-RU" sz="3600" b="1" dirty="0">
                <a:solidFill>
                  <a:schemeClr val="bg1"/>
                </a:solidFill>
              </a:rPr>
              <a:t> искусственная гипотермия;</a:t>
            </a:r>
          </a:p>
          <a:p>
            <a:r>
              <a:rPr lang="ru-RU" sz="3600" b="1" dirty="0">
                <a:solidFill>
                  <a:schemeClr val="bg1"/>
                </a:solidFill>
              </a:rPr>
              <a:t>-   антиоксиданты :  витамина Е (1–2 мл 30% раствора    внутримышечно), ацетилцистеин (20% раствора до 30–50 мл повторно внутривенно)</a:t>
            </a:r>
          </a:p>
          <a:p>
            <a:pPr marL="285750" indent="-285750">
              <a:buFontTx/>
              <a:buChar char="-"/>
            </a:pP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21535130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Картинки по запросу &quot;Этиленгликоль картинка&quot;&quot;">
            <a:extLst>
              <a:ext uri="{FF2B5EF4-FFF2-40B4-BE49-F238E27FC236}">
                <a16:creationId xmlns:a16="http://schemas.microsoft.com/office/drawing/2014/main" id="{1B675F56-83D2-45DE-B01F-519B1E1B22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49" y="428625"/>
            <a:ext cx="10810875" cy="650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44D10A7-C020-4426-9621-5884C66513F6}"/>
              </a:ext>
            </a:extLst>
          </p:cNvPr>
          <p:cNvSpPr txBox="1"/>
          <p:nvPr/>
        </p:nvSpPr>
        <p:spPr>
          <a:xfrm>
            <a:off x="628649" y="428625"/>
            <a:ext cx="10810875" cy="9233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>
                <a:solidFill>
                  <a:schemeClr val="bg1"/>
                </a:solidFill>
              </a:rPr>
              <a:t>Этиленгликоль</a:t>
            </a:r>
            <a:endParaRPr lang="en-IL" sz="5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3513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F472E61-A64C-42F7-A43E-6BA0A594F1DB}"/>
              </a:ext>
            </a:extLst>
          </p:cNvPr>
          <p:cNvSpPr txBox="1"/>
          <p:nvPr/>
        </p:nvSpPr>
        <p:spPr>
          <a:xfrm>
            <a:off x="295276" y="243512"/>
            <a:ext cx="1144905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>
                <a:solidFill>
                  <a:schemeClr val="bg1"/>
                </a:solidFill>
              </a:rPr>
              <a:t>Этиленгликоль</a:t>
            </a:r>
            <a:r>
              <a:rPr lang="ru-RU" sz="4000" b="1" dirty="0">
                <a:solidFill>
                  <a:schemeClr val="bg1"/>
                </a:solidFill>
              </a:rPr>
              <a:t> - сиропообразная, бесцветная, сладковатая жидкость, без запаха. Хорошо растворяется в воде,  органических растворителях. Входит в состав антифризов, гидротормозных жидкостей, антиобледенителей . </a:t>
            </a:r>
            <a:r>
              <a:rPr lang="ru-RU" sz="4000" b="1" dirty="0">
                <a:solidFill>
                  <a:srgbClr val="FFFF00"/>
                </a:solidFill>
              </a:rPr>
              <a:t>Отравления ЭГ развиваются только при приеме внутрь. </a:t>
            </a:r>
          </a:p>
          <a:p>
            <a:pPr algn="ctr"/>
            <a:r>
              <a:rPr lang="ru-RU" sz="4000" b="1" dirty="0">
                <a:solidFill>
                  <a:srgbClr val="FFFF00"/>
                </a:solidFill>
              </a:rPr>
              <a:t>Смертельная доза составляет  100–200 мл. </a:t>
            </a:r>
            <a:endParaRPr lang="en-IL" sz="4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2986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486A4F-DD58-46CB-A118-2BB931AD6673}"/>
              </a:ext>
            </a:extLst>
          </p:cNvPr>
          <p:cNvSpPr txBox="1"/>
          <p:nvPr/>
        </p:nvSpPr>
        <p:spPr>
          <a:xfrm>
            <a:off x="762000" y="514350"/>
            <a:ext cx="1080135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</a:rPr>
              <a:t>Этиленгликоль быстро всасывается в кровь, относительно равномерно распределяется в организме, присутствуя в </a:t>
            </a:r>
            <a:r>
              <a:rPr lang="ru-RU" sz="4000" b="1" dirty="0" err="1">
                <a:solidFill>
                  <a:schemeClr val="bg1"/>
                </a:solidFill>
              </a:rPr>
              <a:t>биосредах</a:t>
            </a:r>
            <a:r>
              <a:rPr lang="ru-RU" sz="4000" b="1" dirty="0">
                <a:solidFill>
                  <a:schemeClr val="bg1"/>
                </a:solidFill>
              </a:rPr>
              <a:t> до 2 </a:t>
            </a:r>
            <a:r>
              <a:rPr lang="ru-RU" sz="4000" b="1" dirty="0" err="1">
                <a:solidFill>
                  <a:schemeClr val="bg1"/>
                </a:solidFill>
              </a:rPr>
              <a:t>сут</a:t>
            </a:r>
            <a:r>
              <a:rPr lang="ru-RU" sz="4000" b="1" dirty="0">
                <a:solidFill>
                  <a:schemeClr val="bg1"/>
                </a:solidFill>
              </a:rPr>
              <a:t>, выделяется в основном с мочой. </a:t>
            </a:r>
            <a:r>
              <a:rPr lang="ru-RU" sz="4000" b="1" dirty="0" err="1">
                <a:solidFill>
                  <a:schemeClr val="bg1"/>
                </a:solidFill>
              </a:rPr>
              <a:t>Метаболизируется</a:t>
            </a:r>
            <a:r>
              <a:rPr lang="ru-RU" sz="4000" b="1" dirty="0">
                <a:solidFill>
                  <a:schemeClr val="bg1"/>
                </a:solidFill>
              </a:rPr>
              <a:t> в печени при участии АДГ. Продуктами метаболизма являются альдегиды (гликолевый, </a:t>
            </a:r>
            <a:r>
              <a:rPr lang="ru-RU" sz="4000" b="1" dirty="0" err="1">
                <a:solidFill>
                  <a:schemeClr val="bg1"/>
                </a:solidFill>
              </a:rPr>
              <a:t>глиоксалевый</a:t>
            </a:r>
            <a:r>
              <a:rPr lang="ru-RU" sz="4000" b="1" dirty="0">
                <a:solidFill>
                  <a:schemeClr val="bg1"/>
                </a:solidFill>
              </a:rPr>
              <a:t>) и кислоты гликолевая, </a:t>
            </a:r>
            <a:r>
              <a:rPr lang="ru-RU" sz="4000" b="1" dirty="0" err="1">
                <a:solidFill>
                  <a:schemeClr val="bg1"/>
                </a:solidFill>
              </a:rPr>
              <a:t>глиоксиловая</a:t>
            </a:r>
            <a:r>
              <a:rPr lang="ru-RU" sz="4000" b="1" dirty="0">
                <a:solidFill>
                  <a:schemeClr val="bg1"/>
                </a:solidFill>
              </a:rPr>
              <a:t>, щавелевая, более токсичные, чем сам ЭГ. Наиболее ядовита </a:t>
            </a:r>
            <a:r>
              <a:rPr lang="ru-RU" sz="4000" b="1" dirty="0" err="1">
                <a:solidFill>
                  <a:schemeClr val="bg1"/>
                </a:solidFill>
              </a:rPr>
              <a:t>глиоксиловая</a:t>
            </a:r>
            <a:r>
              <a:rPr lang="ru-RU" sz="4000" b="1" dirty="0">
                <a:solidFill>
                  <a:schemeClr val="bg1"/>
                </a:solidFill>
              </a:rPr>
              <a:t> кислота. </a:t>
            </a:r>
            <a:endParaRPr lang="en-IL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2842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027F594-7E2F-4FD9-85A0-014D7D5479F2}"/>
              </a:ext>
            </a:extLst>
          </p:cNvPr>
          <p:cNvSpPr txBox="1"/>
          <p:nvPr/>
        </p:nvSpPr>
        <p:spPr>
          <a:xfrm>
            <a:off x="665825" y="1400290"/>
            <a:ext cx="4061535" cy="523220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FFFF00"/>
                </a:solidFill>
              </a:rPr>
              <a:t>Алкогольдегидрогеназа</a:t>
            </a:r>
            <a:endParaRPr lang="en-IL" sz="2800" b="1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BEEE75-718B-43AC-A3BA-DC21269BA86A}"/>
              </a:ext>
            </a:extLst>
          </p:cNvPr>
          <p:cNvSpPr txBox="1"/>
          <p:nvPr/>
        </p:nvSpPr>
        <p:spPr>
          <a:xfrm>
            <a:off x="4927107" y="539129"/>
            <a:ext cx="4429957" cy="76944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solidFill>
                  <a:schemeClr val="bg1"/>
                </a:solidFill>
              </a:rPr>
              <a:t>ЭТИЛЕНГЛИКОЛЬ</a:t>
            </a:r>
            <a:endParaRPr lang="en-IL" sz="4400" b="1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1AE60B-E409-4B90-9649-9EE906D6B51B}"/>
              </a:ext>
            </a:extLst>
          </p:cNvPr>
          <p:cNvSpPr txBox="1"/>
          <p:nvPr/>
        </p:nvSpPr>
        <p:spPr>
          <a:xfrm>
            <a:off x="5292571" y="2144408"/>
            <a:ext cx="1961965" cy="1015663"/>
          </a:xfrm>
          <a:prstGeom prst="rect">
            <a:avLst/>
          </a:prstGeom>
          <a:solidFill>
            <a:srgbClr val="0070C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  <a:p>
            <a:pPr algn="ctr"/>
            <a:r>
              <a:rPr lang="ru-RU" sz="2400" b="1" dirty="0">
                <a:solidFill>
                  <a:schemeClr val="bg1"/>
                </a:solidFill>
              </a:rPr>
              <a:t>Альдегиды</a:t>
            </a:r>
          </a:p>
          <a:p>
            <a:endParaRPr lang="en-IL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88C6C49-184B-4AC7-BB70-7ACE01913C89}"/>
              </a:ext>
            </a:extLst>
          </p:cNvPr>
          <p:cNvSpPr txBox="1"/>
          <p:nvPr/>
        </p:nvSpPr>
        <p:spPr>
          <a:xfrm>
            <a:off x="7474997" y="2190576"/>
            <a:ext cx="3533313" cy="8309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Гликолевый</a:t>
            </a:r>
          </a:p>
          <a:p>
            <a:pPr algn="ctr"/>
            <a:r>
              <a:rPr lang="ru-RU" sz="2400" b="1" dirty="0" err="1">
                <a:solidFill>
                  <a:srgbClr val="002060"/>
                </a:solidFill>
              </a:rPr>
              <a:t>Глиоксалевый</a:t>
            </a:r>
            <a:endParaRPr lang="en-IL" sz="2400" b="1" dirty="0">
              <a:solidFill>
                <a:srgbClr val="002060"/>
              </a:solidFill>
            </a:endParaRPr>
          </a:p>
        </p:txBody>
      </p:sp>
      <p:sp>
        <p:nvSpPr>
          <p:cNvPr id="7" name="Стрелка: вниз 6">
            <a:extLst>
              <a:ext uri="{FF2B5EF4-FFF2-40B4-BE49-F238E27FC236}">
                <a16:creationId xmlns:a16="http://schemas.microsoft.com/office/drawing/2014/main" id="{F09BC1A6-6393-4ED5-8DB2-BAB190103F5C}"/>
              </a:ext>
            </a:extLst>
          </p:cNvPr>
          <p:cNvSpPr/>
          <p:nvPr/>
        </p:nvSpPr>
        <p:spPr>
          <a:xfrm>
            <a:off x="6178858" y="1308570"/>
            <a:ext cx="346229" cy="706661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E3B3650-DF8F-48A6-AE35-411198FCBE5E}"/>
              </a:ext>
            </a:extLst>
          </p:cNvPr>
          <p:cNvSpPr txBox="1"/>
          <p:nvPr/>
        </p:nvSpPr>
        <p:spPr>
          <a:xfrm>
            <a:off x="5292571" y="4873394"/>
            <a:ext cx="1961965" cy="1200329"/>
          </a:xfrm>
          <a:prstGeom prst="rect">
            <a:avLst/>
          </a:prstGeom>
          <a:solidFill>
            <a:srgbClr val="0070C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2400" b="1" dirty="0">
              <a:solidFill>
                <a:schemeClr val="bg1"/>
              </a:solidFill>
            </a:endParaRPr>
          </a:p>
          <a:p>
            <a:pPr algn="ctr"/>
            <a:r>
              <a:rPr lang="ru-RU" sz="2400" b="1" dirty="0">
                <a:solidFill>
                  <a:schemeClr val="bg1"/>
                </a:solidFill>
              </a:rPr>
              <a:t>Кислоты</a:t>
            </a:r>
          </a:p>
          <a:p>
            <a:pPr algn="ctr"/>
            <a:endParaRPr lang="en-IL" sz="2400" b="1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71A56B2-1756-4D4D-97E1-A43D3649145B}"/>
              </a:ext>
            </a:extLst>
          </p:cNvPr>
          <p:cNvSpPr txBox="1"/>
          <p:nvPr/>
        </p:nvSpPr>
        <p:spPr>
          <a:xfrm>
            <a:off x="7438010" y="4873394"/>
            <a:ext cx="3852910" cy="1200329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Гликолевая</a:t>
            </a:r>
          </a:p>
          <a:p>
            <a:pPr algn="ctr"/>
            <a:r>
              <a:rPr lang="ru-RU" sz="2400" b="1" dirty="0" err="1">
                <a:solidFill>
                  <a:srgbClr val="FF0000"/>
                </a:solidFill>
              </a:rPr>
              <a:t>Глиоксиловая</a:t>
            </a:r>
            <a:endParaRPr lang="ru-RU" sz="2400" b="1" dirty="0">
              <a:solidFill>
                <a:srgbClr val="FF0000"/>
              </a:solidFill>
            </a:endParaRPr>
          </a:p>
          <a:p>
            <a:pPr algn="ctr"/>
            <a:r>
              <a:rPr lang="ru-RU" sz="2400" b="1" dirty="0">
                <a:solidFill>
                  <a:srgbClr val="FF0000"/>
                </a:solidFill>
              </a:rPr>
              <a:t>Щавелевая</a:t>
            </a:r>
            <a:endParaRPr lang="en-IL" sz="2400" b="1" dirty="0">
              <a:solidFill>
                <a:srgbClr val="FF0000"/>
              </a:solidFill>
            </a:endParaRPr>
          </a:p>
        </p:txBody>
      </p:sp>
      <p:sp>
        <p:nvSpPr>
          <p:cNvPr id="10" name="Стрелка: вниз 9">
            <a:extLst>
              <a:ext uri="{FF2B5EF4-FFF2-40B4-BE49-F238E27FC236}">
                <a16:creationId xmlns:a16="http://schemas.microsoft.com/office/drawing/2014/main" id="{E1D3EEC0-CCF9-465D-B253-5E40AB8B1627}"/>
              </a:ext>
            </a:extLst>
          </p:cNvPr>
          <p:cNvSpPr/>
          <p:nvPr/>
        </p:nvSpPr>
        <p:spPr>
          <a:xfrm>
            <a:off x="6087122" y="3226146"/>
            <a:ext cx="346229" cy="1606535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11" name="Стрелка: вправо 10">
            <a:extLst>
              <a:ext uri="{FF2B5EF4-FFF2-40B4-BE49-F238E27FC236}">
                <a16:creationId xmlns:a16="http://schemas.microsoft.com/office/drawing/2014/main" id="{967C180B-0345-4981-B010-F4B35400559A}"/>
              </a:ext>
            </a:extLst>
          </p:cNvPr>
          <p:cNvSpPr/>
          <p:nvPr/>
        </p:nvSpPr>
        <p:spPr>
          <a:xfrm>
            <a:off x="4753992" y="1453212"/>
            <a:ext cx="346229" cy="48250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9250CCE-3EA7-490D-ADA7-968D0054D5C8}"/>
              </a:ext>
            </a:extLst>
          </p:cNvPr>
          <p:cNvSpPr txBox="1"/>
          <p:nvPr/>
        </p:nvSpPr>
        <p:spPr>
          <a:xfrm>
            <a:off x="692457" y="3124824"/>
            <a:ext cx="4061535" cy="523220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b="1" dirty="0" err="1">
                <a:solidFill>
                  <a:srgbClr val="FFFF00"/>
                </a:solidFill>
              </a:rPr>
              <a:t>Альдегиддегидрогенеза</a:t>
            </a:r>
            <a:endParaRPr lang="en-IL" sz="2800" b="1" dirty="0">
              <a:solidFill>
                <a:srgbClr val="FFFF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229C40D-0168-49E6-9D96-35ED63119DD4}"/>
              </a:ext>
            </a:extLst>
          </p:cNvPr>
          <p:cNvSpPr txBox="1"/>
          <p:nvPr/>
        </p:nvSpPr>
        <p:spPr>
          <a:xfrm>
            <a:off x="692457" y="3737499"/>
            <a:ext cx="4061535" cy="523220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b="1" dirty="0" err="1">
                <a:solidFill>
                  <a:srgbClr val="FFFF00"/>
                </a:solidFill>
              </a:rPr>
              <a:t>Лактатдегидрогенеза</a:t>
            </a:r>
            <a:endParaRPr lang="en-IL" sz="2800" b="1" dirty="0">
              <a:solidFill>
                <a:srgbClr val="FFFF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3E071A3-D6FF-4AB7-B347-04DD192A8674}"/>
              </a:ext>
            </a:extLst>
          </p:cNvPr>
          <p:cNvSpPr txBox="1"/>
          <p:nvPr/>
        </p:nvSpPr>
        <p:spPr>
          <a:xfrm>
            <a:off x="692457" y="4350174"/>
            <a:ext cx="4061535" cy="523220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b="1" dirty="0" err="1">
                <a:solidFill>
                  <a:srgbClr val="FFFF00"/>
                </a:solidFill>
              </a:rPr>
              <a:t>Гликолакоксидаза</a:t>
            </a:r>
            <a:endParaRPr lang="en-IL" sz="2800" b="1" dirty="0">
              <a:solidFill>
                <a:srgbClr val="FFFF00"/>
              </a:solidFill>
            </a:endParaRPr>
          </a:p>
        </p:txBody>
      </p:sp>
      <p:sp>
        <p:nvSpPr>
          <p:cNvPr id="15" name="Стрелка: вправо 14">
            <a:extLst>
              <a:ext uri="{FF2B5EF4-FFF2-40B4-BE49-F238E27FC236}">
                <a16:creationId xmlns:a16="http://schemas.microsoft.com/office/drawing/2014/main" id="{91FEB0E5-1164-4825-B9B6-A1510268F0C4}"/>
              </a:ext>
            </a:extLst>
          </p:cNvPr>
          <p:cNvSpPr/>
          <p:nvPr/>
        </p:nvSpPr>
        <p:spPr>
          <a:xfrm>
            <a:off x="4753991" y="3165536"/>
            <a:ext cx="346229" cy="48250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16" name="Стрелка: вправо 15">
            <a:extLst>
              <a:ext uri="{FF2B5EF4-FFF2-40B4-BE49-F238E27FC236}">
                <a16:creationId xmlns:a16="http://schemas.microsoft.com/office/drawing/2014/main" id="{E56C4700-CC26-4F7A-8A2F-E334742DD72C}"/>
              </a:ext>
            </a:extLst>
          </p:cNvPr>
          <p:cNvSpPr/>
          <p:nvPr/>
        </p:nvSpPr>
        <p:spPr>
          <a:xfrm>
            <a:off x="4753991" y="3757855"/>
            <a:ext cx="346229" cy="48250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17" name="Стрелка: вправо 16">
            <a:extLst>
              <a:ext uri="{FF2B5EF4-FFF2-40B4-BE49-F238E27FC236}">
                <a16:creationId xmlns:a16="http://schemas.microsoft.com/office/drawing/2014/main" id="{A7D82017-C8E8-4CA4-B442-3EEB30E1C477}"/>
              </a:ext>
            </a:extLst>
          </p:cNvPr>
          <p:cNvSpPr/>
          <p:nvPr/>
        </p:nvSpPr>
        <p:spPr>
          <a:xfrm>
            <a:off x="4767306" y="4350174"/>
            <a:ext cx="346229" cy="48250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929189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Картинки по запросу &quot;дихлорэтан фото&quot;&quot;">
            <a:extLst>
              <a:ext uri="{FF2B5EF4-FFF2-40B4-BE49-F238E27FC236}">
                <a16:creationId xmlns:a16="http://schemas.microsoft.com/office/drawing/2014/main" id="{680BF0FE-49A6-4FED-B522-E817D12A0B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192" y="290003"/>
            <a:ext cx="3701249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AF3B729-EA3B-401D-890D-B505CF83AE33}"/>
              </a:ext>
            </a:extLst>
          </p:cNvPr>
          <p:cNvSpPr txBox="1"/>
          <p:nvPr/>
        </p:nvSpPr>
        <p:spPr>
          <a:xfrm>
            <a:off x="3240350" y="514905"/>
            <a:ext cx="880664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002060"/>
                </a:solidFill>
              </a:rPr>
              <a:t>ДХЭ— прозрачная бесцветная жидкость, по запаху напоминающая хлороформ, плохо растворимая в воде. Используется в производстве пластмасс , в качестве растворителя, клея. </a:t>
            </a:r>
            <a:endParaRPr lang="en-IL" sz="4000" dirty="0">
              <a:solidFill>
                <a:srgbClr val="00206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AF19C4-86CE-4E91-9E20-D14088220F6C}"/>
              </a:ext>
            </a:extLst>
          </p:cNvPr>
          <p:cNvSpPr txBox="1"/>
          <p:nvPr/>
        </p:nvSpPr>
        <p:spPr>
          <a:xfrm>
            <a:off x="383219" y="4210894"/>
            <a:ext cx="1142556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002060"/>
                </a:solidFill>
              </a:rPr>
              <a:t>Пребывание в атмосфере, содержащей ДХЭ, в течение нескольких часов вызывает отравление. Минимальная смертельная доза при приеме яда внутрь равна 20–30 мл.</a:t>
            </a:r>
            <a:endParaRPr lang="en-IL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0735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80571A8-9119-4373-805A-735439F5F612}"/>
              </a:ext>
            </a:extLst>
          </p:cNvPr>
          <p:cNvSpPr txBox="1"/>
          <p:nvPr/>
        </p:nvSpPr>
        <p:spPr>
          <a:xfrm>
            <a:off x="2228850" y="428625"/>
            <a:ext cx="7953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chemeClr val="bg1"/>
                </a:solidFill>
              </a:rPr>
              <a:t>Периоды отравления этиленгликолем</a:t>
            </a:r>
            <a:endParaRPr lang="en-IL" sz="3600" b="1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A22A826-D486-4166-A454-677D5457EE96}"/>
              </a:ext>
            </a:extLst>
          </p:cNvPr>
          <p:cNvSpPr txBox="1"/>
          <p:nvPr/>
        </p:nvSpPr>
        <p:spPr>
          <a:xfrm>
            <a:off x="666751" y="1400175"/>
            <a:ext cx="351472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 </a:t>
            </a:r>
            <a:r>
              <a:rPr lang="ru-RU" sz="3200" b="1" dirty="0">
                <a:solidFill>
                  <a:srgbClr val="FFFF00"/>
                </a:solidFill>
              </a:rPr>
              <a:t>неспецифического наркотического </a:t>
            </a:r>
          </a:p>
          <a:p>
            <a:pPr algn="ctr"/>
            <a:r>
              <a:rPr lang="ru-RU" sz="3200" b="1" dirty="0">
                <a:solidFill>
                  <a:srgbClr val="FFFF00"/>
                </a:solidFill>
              </a:rPr>
              <a:t>действия</a:t>
            </a:r>
            <a:endParaRPr lang="en-IL" sz="3200" b="1" dirty="0">
              <a:solidFill>
                <a:srgbClr val="FFFF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F6D8DA-370E-4583-88EF-679063D1983C}"/>
              </a:ext>
            </a:extLst>
          </p:cNvPr>
          <p:cNvSpPr txBox="1"/>
          <p:nvPr/>
        </p:nvSpPr>
        <p:spPr>
          <a:xfrm>
            <a:off x="6238875" y="1466850"/>
            <a:ext cx="52863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</a:t>
            </a:r>
            <a:r>
              <a:rPr lang="ru-RU" sz="3200" b="1" dirty="0">
                <a:solidFill>
                  <a:srgbClr val="FFFF00"/>
                </a:solidFill>
              </a:rPr>
              <a:t>деструктивных изменений внутренних органов</a:t>
            </a:r>
            <a:endParaRPr lang="en-IL" sz="3200" b="1" dirty="0">
              <a:solidFill>
                <a:srgbClr val="FFFF00"/>
              </a:solidFill>
            </a:endParaRPr>
          </a:p>
        </p:txBody>
      </p: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81BF89AB-BC4C-410C-9C8B-CAD32DF551B9}"/>
              </a:ext>
            </a:extLst>
          </p:cNvPr>
          <p:cNvCxnSpPr>
            <a:cxnSpLocks/>
          </p:cNvCxnSpPr>
          <p:nvPr/>
        </p:nvCxnSpPr>
        <p:spPr>
          <a:xfrm flipH="1">
            <a:off x="4600575" y="1143000"/>
            <a:ext cx="1219200" cy="476250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37F53CEA-FFAB-46E2-BCC7-5FCE9A49B0DC}"/>
              </a:ext>
            </a:extLst>
          </p:cNvPr>
          <p:cNvCxnSpPr>
            <a:cxnSpLocks/>
          </p:cNvCxnSpPr>
          <p:nvPr/>
        </p:nvCxnSpPr>
        <p:spPr>
          <a:xfrm>
            <a:off x="5819775" y="1122342"/>
            <a:ext cx="1123950" cy="459374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2C32E62A-658F-4CC5-BC15-911CFEBC8270}"/>
              </a:ext>
            </a:extLst>
          </p:cNvPr>
          <p:cNvSpPr txBox="1"/>
          <p:nvPr/>
        </p:nvSpPr>
        <p:spPr>
          <a:xfrm>
            <a:off x="666751" y="3246834"/>
            <a:ext cx="3152774" cy="1815882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FFFF00"/>
                </a:solidFill>
              </a:rPr>
              <a:t>Период связан с действием </a:t>
            </a:r>
          </a:p>
          <a:p>
            <a:pPr algn="ctr"/>
            <a:r>
              <a:rPr lang="ru-RU" sz="2800" b="1" dirty="0">
                <a:solidFill>
                  <a:srgbClr val="FFFF00"/>
                </a:solidFill>
              </a:rPr>
              <a:t>неизмененной молекулы яда </a:t>
            </a:r>
            <a:endParaRPr lang="en-IL" sz="2800" b="1" dirty="0">
              <a:solidFill>
                <a:srgbClr val="FFFF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08FFC87-444A-4FA8-8C37-E367D4C83BD9}"/>
              </a:ext>
            </a:extLst>
          </p:cNvPr>
          <p:cNvSpPr txBox="1"/>
          <p:nvPr/>
        </p:nvSpPr>
        <p:spPr>
          <a:xfrm>
            <a:off x="4076700" y="2564726"/>
            <a:ext cx="7839076" cy="3970318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FFFF00"/>
                </a:solidFill>
              </a:rPr>
              <a:t> Действие продуктов </a:t>
            </a:r>
            <a:r>
              <a:rPr lang="ru-RU" sz="2800" b="1" dirty="0" err="1">
                <a:solidFill>
                  <a:srgbClr val="FFFF00"/>
                </a:solidFill>
              </a:rPr>
              <a:t>биотрансформации</a:t>
            </a:r>
            <a:r>
              <a:rPr lang="ru-RU" sz="2800" b="1" dirty="0">
                <a:solidFill>
                  <a:srgbClr val="FFFF00"/>
                </a:solidFill>
              </a:rPr>
              <a:t>. Метаболиты  ингибируют  транспорт электронов, разобщают окисление и фосфорилирование, вызывают метаболический ацидоз.  Имеет значение образование оксалатов кальция, кристаллы которых повреждают ткани почек и </a:t>
            </a:r>
            <a:r>
              <a:rPr lang="ru-RU" sz="2800" b="1" dirty="0" err="1">
                <a:solidFill>
                  <a:srgbClr val="FFFF00"/>
                </a:solidFill>
              </a:rPr>
              <a:t>гипокальциемия</a:t>
            </a:r>
            <a:r>
              <a:rPr lang="ru-RU" sz="2800" b="1" dirty="0">
                <a:solidFill>
                  <a:srgbClr val="FFFF00"/>
                </a:solidFill>
              </a:rPr>
              <a:t>. Основные морфологические изменения при отравлениях ЭГ развиваются в ЦНС, почках и печени. </a:t>
            </a:r>
            <a:endParaRPr lang="en-IL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169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D48FADF-DE6E-45A4-8338-A3E2E5722E56}"/>
              </a:ext>
            </a:extLst>
          </p:cNvPr>
          <p:cNvSpPr txBox="1"/>
          <p:nvPr/>
        </p:nvSpPr>
        <p:spPr>
          <a:xfrm>
            <a:off x="1257300" y="40005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rgbClr val="FFFF00"/>
                </a:solidFill>
              </a:rPr>
              <a:t>Стадии отравления этиленгликолем</a:t>
            </a:r>
            <a:endParaRPr lang="en-IL" sz="4000" b="1" dirty="0">
              <a:solidFill>
                <a:srgbClr val="FFFF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C4EA1E-433D-4256-AC93-3DA42CFC07CB}"/>
              </a:ext>
            </a:extLst>
          </p:cNvPr>
          <p:cNvSpPr txBox="1"/>
          <p:nvPr/>
        </p:nvSpPr>
        <p:spPr>
          <a:xfrm>
            <a:off x="609601" y="1250380"/>
            <a:ext cx="3695700" cy="1077218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ru-RU" sz="3200" b="1" dirty="0">
                <a:solidFill>
                  <a:schemeClr val="bg1"/>
                </a:solidFill>
              </a:rPr>
              <a:t>Начальная</a:t>
            </a:r>
          </a:p>
          <a:p>
            <a:pPr marL="742950" indent="-742950">
              <a:buAutoNum type="arabicPeriod"/>
            </a:pPr>
            <a:endParaRPr lang="en-IL" sz="3200" b="1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D3C552-0D2E-4171-8E86-0BD768DB9BAB}"/>
              </a:ext>
            </a:extLst>
          </p:cNvPr>
          <p:cNvSpPr txBox="1"/>
          <p:nvPr/>
        </p:nvSpPr>
        <p:spPr>
          <a:xfrm>
            <a:off x="609602" y="2565350"/>
            <a:ext cx="6867524" cy="64633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</a:rPr>
              <a:t>2.</a:t>
            </a:r>
            <a:r>
              <a:rPr lang="ru-RU" sz="3600" b="1" dirty="0">
                <a:solidFill>
                  <a:schemeClr val="bg1"/>
                </a:solidFill>
              </a:rPr>
              <a:t> </a:t>
            </a:r>
            <a:r>
              <a:rPr lang="ru-RU" sz="3200" b="1" dirty="0">
                <a:solidFill>
                  <a:schemeClr val="bg1"/>
                </a:solidFill>
              </a:rPr>
              <a:t>относительного благополучия</a:t>
            </a:r>
            <a:endParaRPr lang="en-IL" sz="3200" b="1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E51B60A-C25B-4833-9F2D-B260C20927A9}"/>
              </a:ext>
            </a:extLst>
          </p:cNvPr>
          <p:cNvSpPr txBox="1"/>
          <p:nvPr/>
        </p:nvSpPr>
        <p:spPr>
          <a:xfrm>
            <a:off x="609601" y="3453185"/>
            <a:ext cx="11125199" cy="1077218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</a:rPr>
              <a:t>3. выраженных проявлений (преимущественно мозговых нарушений, поражения печени и почек)</a:t>
            </a:r>
            <a:endParaRPr lang="en-IL" sz="3200" b="1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8CAC33E-D8E8-4D73-A5C5-4503A9B32927}"/>
              </a:ext>
            </a:extLst>
          </p:cNvPr>
          <p:cNvSpPr txBox="1"/>
          <p:nvPr/>
        </p:nvSpPr>
        <p:spPr>
          <a:xfrm>
            <a:off x="4305300" y="1250380"/>
            <a:ext cx="7429500" cy="1077218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</a:rPr>
              <a:t>развивается состояние опьянения с непродолжительной эйфорией. </a:t>
            </a:r>
            <a:endParaRPr lang="en-IL" sz="3200" b="1" dirty="0">
              <a:solidFill>
                <a:srgbClr val="00206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036A1C3-C8FF-49E8-A07E-366B7EECCD67}"/>
              </a:ext>
            </a:extLst>
          </p:cNvPr>
          <p:cNvSpPr txBox="1"/>
          <p:nvPr/>
        </p:nvSpPr>
        <p:spPr>
          <a:xfrm>
            <a:off x="7477126" y="2565350"/>
            <a:ext cx="4257674" cy="584775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/>
              <a:t>2–6 часов</a:t>
            </a:r>
            <a:endParaRPr lang="en-IL" sz="32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9C07602-382D-4B9F-8EF2-16D6F2F12EB7}"/>
              </a:ext>
            </a:extLst>
          </p:cNvPr>
          <p:cNvSpPr txBox="1"/>
          <p:nvPr/>
        </p:nvSpPr>
        <p:spPr>
          <a:xfrm>
            <a:off x="609601" y="4530403"/>
            <a:ext cx="11125199" cy="2062103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</a:rPr>
              <a:t>возбуждение сменяется депрессией, сонливостью, комой (мозговая фаза интоксикации). Лицо одутловато, гиперемировано, слизистые оболочки цианотичны, зрачки умеренно  расширены, реакция их на свет вялая</a:t>
            </a:r>
          </a:p>
        </p:txBody>
      </p:sp>
    </p:spTree>
    <p:extLst>
      <p:ext uri="{BB962C8B-B14F-4D97-AF65-F5344CB8AC3E}">
        <p14:creationId xmlns:p14="http://schemas.microsoft.com/office/powerpoint/2010/main" val="35645079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F1E3F0D-3CD4-4BFF-BD69-C99AD6C78F6B}"/>
              </a:ext>
            </a:extLst>
          </p:cNvPr>
          <p:cNvSpPr txBox="1"/>
          <p:nvPr/>
        </p:nvSpPr>
        <p:spPr>
          <a:xfrm>
            <a:off x="3076575" y="1307961"/>
            <a:ext cx="8734425" cy="1730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L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89A346-FFE9-4B41-833A-5031C241BDD2}"/>
              </a:ext>
            </a:extLst>
          </p:cNvPr>
          <p:cNvSpPr txBox="1"/>
          <p:nvPr/>
        </p:nvSpPr>
        <p:spPr>
          <a:xfrm>
            <a:off x="438150" y="4878182"/>
            <a:ext cx="4067175" cy="169277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</a:rPr>
              <a:t>4. Восстановления</a:t>
            </a:r>
          </a:p>
          <a:p>
            <a:endParaRPr lang="ru-RU" sz="3600" b="1" dirty="0">
              <a:solidFill>
                <a:schemeClr val="bg1"/>
              </a:solidFill>
            </a:endParaRPr>
          </a:p>
          <a:p>
            <a:endParaRPr lang="en-IL" sz="3600" b="1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4BD58E-0640-47E9-9FD8-E84783E6057D}"/>
              </a:ext>
            </a:extLst>
          </p:cNvPr>
          <p:cNvSpPr txBox="1"/>
          <p:nvPr/>
        </p:nvSpPr>
        <p:spPr>
          <a:xfrm>
            <a:off x="476250" y="222319"/>
            <a:ext cx="11334750" cy="452431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  <a:t>Явления раздражения оболочек мозга. Дыхание шумное, типа </a:t>
            </a:r>
            <a:r>
              <a:rPr lang="ru-RU" sz="3200" b="1" dirty="0" err="1">
                <a:solidFill>
                  <a:schemeClr val="accent1">
                    <a:lumMod val="50000"/>
                  </a:schemeClr>
                </a:solidFill>
              </a:rPr>
              <a:t>Куссмауля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  <a:t>. Пульс  редкий, напряжен. Перед смертью развивается коллапс. После кратковременного улучшения на 2–5-е сутки интоксикации состояние  вновь ухудшается. Нарастает головная боль, отмечается слабость, появляются или усиливаются тошнота, рвота, боли в животе и поясничной области, жажда, </a:t>
            </a:r>
            <a:r>
              <a:rPr lang="ru-RU" sz="3200" b="1" dirty="0" err="1">
                <a:solidFill>
                  <a:schemeClr val="accent1">
                    <a:lumMod val="50000"/>
                  </a:schemeClr>
                </a:solidFill>
              </a:rPr>
              <a:t>олигоурия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  <a:t>, а затем анурия. Появляются признаки токсического поражения печени. Смерть пострадавших в основном наступает на 5–15-е сутки.</a:t>
            </a:r>
            <a:endParaRPr lang="en-IL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54B56F2-15D6-4195-B344-D6A01325ED1B}"/>
              </a:ext>
            </a:extLst>
          </p:cNvPr>
          <p:cNvSpPr txBox="1"/>
          <p:nvPr/>
        </p:nvSpPr>
        <p:spPr>
          <a:xfrm>
            <a:off x="4505325" y="4944811"/>
            <a:ext cx="7305675" cy="156966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  <a:t>При благоприятном течении анурия сменяется  полиурией, сохраняется анемия, нарушения  функции почек.</a:t>
            </a:r>
            <a:endParaRPr lang="en-IL" sz="3200" dirty="0"/>
          </a:p>
        </p:txBody>
      </p:sp>
    </p:spTree>
    <p:extLst>
      <p:ext uri="{BB962C8B-B14F-4D97-AF65-F5344CB8AC3E}">
        <p14:creationId xmlns:p14="http://schemas.microsoft.com/office/powerpoint/2010/main" val="33637020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743B75A-1E95-4271-B36D-F88BA01DC1CB}"/>
              </a:ext>
            </a:extLst>
          </p:cNvPr>
          <p:cNvSpPr txBox="1"/>
          <p:nvPr/>
        </p:nvSpPr>
        <p:spPr>
          <a:xfrm>
            <a:off x="3609974" y="269959"/>
            <a:ext cx="44672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rgbClr val="FFFF00"/>
                </a:solidFill>
              </a:rPr>
              <a:t>Степени тяжести</a:t>
            </a:r>
            <a:endParaRPr lang="en-IL" sz="4000" b="1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55170C-4BE1-4C9A-AB67-DFF9A60137A9}"/>
              </a:ext>
            </a:extLst>
          </p:cNvPr>
          <p:cNvSpPr txBox="1"/>
          <p:nvPr/>
        </p:nvSpPr>
        <p:spPr>
          <a:xfrm>
            <a:off x="666751" y="977845"/>
            <a:ext cx="2314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FF00"/>
                </a:solidFill>
              </a:rPr>
              <a:t>1. Легкая </a:t>
            </a:r>
            <a:endParaRPr lang="en-IL" sz="3600" b="1" dirty="0">
              <a:solidFill>
                <a:srgbClr val="FFFF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71A1E9-60AE-44E1-8B7C-9ECF7B4EED05}"/>
              </a:ext>
            </a:extLst>
          </p:cNvPr>
          <p:cNvSpPr txBox="1"/>
          <p:nvPr/>
        </p:nvSpPr>
        <p:spPr>
          <a:xfrm>
            <a:off x="476250" y="2495550"/>
            <a:ext cx="2695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FF00"/>
                </a:solidFill>
              </a:rPr>
              <a:t>2. Средняя</a:t>
            </a:r>
            <a:endParaRPr lang="en-IL" sz="3600" b="1" dirty="0">
              <a:solidFill>
                <a:srgbClr val="FFFF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7E7A96-DC7E-4AF5-8E30-889B562AE4C5}"/>
              </a:ext>
            </a:extLst>
          </p:cNvPr>
          <p:cNvSpPr txBox="1"/>
          <p:nvPr/>
        </p:nvSpPr>
        <p:spPr>
          <a:xfrm>
            <a:off x="476250" y="5153739"/>
            <a:ext cx="28289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FF00"/>
                </a:solidFill>
              </a:rPr>
              <a:t>3. Тяжелая</a:t>
            </a:r>
            <a:endParaRPr lang="en-IL" sz="3600" b="1" dirty="0">
              <a:solidFill>
                <a:srgbClr val="FFFF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6B4E288-F638-43E6-8370-F52A71E41456}"/>
              </a:ext>
            </a:extLst>
          </p:cNvPr>
          <p:cNvSpPr txBox="1"/>
          <p:nvPr/>
        </p:nvSpPr>
        <p:spPr>
          <a:xfrm>
            <a:off x="2981326" y="842486"/>
            <a:ext cx="89630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 Кратковременное незначительное опьянение и скрытый период. В дальнейшем  нерезко выраженные </a:t>
            </a:r>
            <a:r>
              <a:rPr lang="ru-RU" sz="2800" b="1" dirty="0" err="1">
                <a:solidFill>
                  <a:schemeClr val="bg1"/>
                </a:solidFill>
              </a:rPr>
              <a:t>диспептические</a:t>
            </a:r>
            <a:r>
              <a:rPr lang="ru-RU" sz="2800" b="1" dirty="0">
                <a:solidFill>
                  <a:schemeClr val="bg1"/>
                </a:solidFill>
              </a:rPr>
              <a:t> и астеническими расстройства. </a:t>
            </a:r>
            <a:endParaRPr lang="en-IL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BF65642-6F9B-4969-BAE4-E0534179FE90}"/>
              </a:ext>
            </a:extLst>
          </p:cNvPr>
          <p:cNvSpPr txBox="1"/>
          <p:nvPr/>
        </p:nvSpPr>
        <p:spPr>
          <a:xfrm>
            <a:off x="2981326" y="2400300"/>
            <a:ext cx="866774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</a:t>
            </a:r>
            <a:r>
              <a:rPr lang="ru-RU" sz="2800" b="1" dirty="0">
                <a:solidFill>
                  <a:schemeClr val="bg1"/>
                </a:solidFill>
              </a:rPr>
              <a:t>Проявления более значительны. Развивается  </a:t>
            </a:r>
            <a:r>
              <a:rPr lang="ru-RU" sz="2800" b="1" dirty="0" err="1">
                <a:solidFill>
                  <a:schemeClr val="bg1"/>
                </a:solidFill>
              </a:rPr>
              <a:t>гепатонефропатии</a:t>
            </a:r>
            <a:r>
              <a:rPr lang="ru-RU" sz="2800" b="1" dirty="0">
                <a:solidFill>
                  <a:schemeClr val="bg1"/>
                </a:solidFill>
              </a:rPr>
              <a:t> II степени (</a:t>
            </a:r>
            <a:r>
              <a:rPr lang="ru-RU" sz="2800" b="1" dirty="0" err="1">
                <a:solidFill>
                  <a:schemeClr val="bg1"/>
                </a:solidFill>
              </a:rPr>
              <a:t>олигоурия</a:t>
            </a:r>
            <a:r>
              <a:rPr lang="ru-RU" sz="2800" b="1" dirty="0">
                <a:solidFill>
                  <a:schemeClr val="bg1"/>
                </a:solidFill>
              </a:rPr>
              <a:t>, жажда, повышение уровня азотистых шлаков в крови, увеличение печени, умеренная желтуха и т.д.). Часто возникают очень сильные боли в животе, что служит поводом для ошибочной лапаротомии. </a:t>
            </a:r>
            <a:endParaRPr lang="en-IL" sz="2800" b="1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A0E3057-1A8E-4514-9971-ECD9521811F5}"/>
              </a:ext>
            </a:extLst>
          </p:cNvPr>
          <p:cNvSpPr txBox="1"/>
          <p:nvPr/>
        </p:nvSpPr>
        <p:spPr>
          <a:xfrm>
            <a:off x="2981326" y="5276850"/>
            <a:ext cx="8467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Соответствует периоду выраженных проявлений </a:t>
            </a:r>
            <a:endParaRPr lang="en-IL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2539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33B5213-7DBA-44F4-BE27-52A3197FD371}"/>
              </a:ext>
            </a:extLst>
          </p:cNvPr>
          <p:cNvSpPr txBox="1"/>
          <p:nvPr/>
        </p:nvSpPr>
        <p:spPr>
          <a:xfrm>
            <a:off x="142875" y="1349405"/>
            <a:ext cx="11921878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>
                <a:solidFill>
                  <a:srgbClr val="002060"/>
                </a:solidFill>
              </a:rPr>
              <a:t>1. Прекращение дальнейшего поступления </a:t>
            </a:r>
            <a:r>
              <a:rPr lang="ru-RU" sz="3000" b="1" dirty="0" err="1">
                <a:solidFill>
                  <a:srgbClr val="002060"/>
                </a:solidFill>
              </a:rPr>
              <a:t>токсиканта</a:t>
            </a:r>
            <a:r>
              <a:rPr lang="ru-RU" sz="3000" b="1" dirty="0">
                <a:solidFill>
                  <a:srgbClr val="002060"/>
                </a:solidFill>
              </a:rPr>
              <a:t> в организм</a:t>
            </a:r>
            <a:endParaRPr lang="en-IL" sz="3000" b="1" dirty="0">
              <a:solidFill>
                <a:srgbClr val="00206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B167B0-4D40-4B42-80AE-24ECB1A8DD6B}"/>
              </a:ext>
            </a:extLst>
          </p:cNvPr>
          <p:cNvSpPr txBox="1"/>
          <p:nvPr/>
        </p:nvSpPr>
        <p:spPr>
          <a:xfrm>
            <a:off x="3276600" y="355107"/>
            <a:ext cx="53530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rgbClr val="FFFF00"/>
                </a:solidFill>
              </a:rPr>
              <a:t>Лечение пораженных</a:t>
            </a:r>
            <a:endParaRPr lang="en-IL" sz="4000" b="1" dirty="0">
              <a:solidFill>
                <a:srgbClr val="FFFF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22DCC8-3072-4A37-9363-56F9806BE771}"/>
              </a:ext>
            </a:extLst>
          </p:cNvPr>
          <p:cNvSpPr txBox="1"/>
          <p:nvPr/>
        </p:nvSpPr>
        <p:spPr>
          <a:xfrm>
            <a:off x="161926" y="1876771"/>
            <a:ext cx="11849098" cy="1077218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3200" b="1" dirty="0">
                <a:solidFill>
                  <a:schemeClr val="bg1"/>
                </a:solidFill>
              </a:rPr>
              <a:t>Проведение работы с населением</a:t>
            </a:r>
          </a:p>
          <a:p>
            <a:pPr marL="285750" indent="-285750">
              <a:buFontTx/>
              <a:buChar char="-"/>
            </a:pPr>
            <a:r>
              <a:rPr lang="ru-RU" sz="3200" b="1" dirty="0">
                <a:solidFill>
                  <a:schemeClr val="bg1"/>
                </a:solidFill>
              </a:rPr>
              <a:t>Организация правильного хранения токсичных жидкостей</a:t>
            </a:r>
            <a:endParaRPr lang="en-IL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5715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F82C4FD-9EF7-4F31-B9D1-D35000938744}"/>
              </a:ext>
            </a:extLst>
          </p:cNvPr>
          <p:cNvSpPr txBox="1"/>
          <p:nvPr/>
        </p:nvSpPr>
        <p:spPr>
          <a:xfrm>
            <a:off x="652508" y="1054704"/>
            <a:ext cx="11094313" cy="286232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3600" b="1" dirty="0">
                <a:solidFill>
                  <a:schemeClr val="bg1"/>
                </a:solidFill>
              </a:rPr>
              <a:t>немедленно вызвать рвоту</a:t>
            </a:r>
          </a:p>
          <a:p>
            <a:pPr marL="285750" indent="-285750">
              <a:buFontTx/>
              <a:buChar char="-"/>
            </a:pPr>
            <a:r>
              <a:rPr lang="ru-RU" sz="3600" b="1" dirty="0">
                <a:solidFill>
                  <a:schemeClr val="bg1"/>
                </a:solidFill>
              </a:rPr>
              <a:t>промывание желудка</a:t>
            </a:r>
          </a:p>
          <a:p>
            <a:pPr marL="285750" indent="-285750">
              <a:buFontTx/>
              <a:buChar char="-"/>
            </a:pPr>
            <a:r>
              <a:rPr lang="ru-RU" sz="3600" b="1" dirty="0">
                <a:solidFill>
                  <a:schemeClr val="bg1"/>
                </a:solidFill>
              </a:rPr>
              <a:t>введение адсорбента (30–50 г активированного угля)</a:t>
            </a:r>
          </a:p>
          <a:p>
            <a:pPr marL="285750" indent="-285750">
              <a:buFontTx/>
              <a:buChar char="-"/>
            </a:pPr>
            <a:r>
              <a:rPr lang="ru-RU" sz="3600" b="1" dirty="0">
                <a:solidFill>
                  <a:schemeClr val="bg1"/>
                </a:solidFill>
              </a:rPr>
              <a:t>солевое слабительное</a:t>
            </a:r>
          </a:p>
          <a:p>
            <a:pPr marL="285750" indent="-285750">
              <a:buFontTx/>
              <a:buChar char="-"/>
            </a:pPr>
            <a:r>
              <a:rPr lang="ru-RU" sz="3600" b="1" dirty="0">
                <a:solidFill>
                  <a:schemeClr val="bg1"/>
                </a:solidFill>
              </a:rPr>
              <a:t>клизма</a:t>
            </a:r>
            <a:endParaRPr lang="en-IL" sz="3600" b="1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58E43-BE3F-42C7-AB33-EA9EF15FE27F}"/>
              </a:ext>
            </a:extLst>
          </p:cNvPr>
          <p:cNvSpPr txBox="1"/>
          <p:nvPr/>
        </p:nvSpPr>
        <p:spPr>
          <a:xfrm>
            <a:off x="683581" y="408373"/>
            <a:ext cx="1103216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Удаление из организма </a:t>
            </a:r>
            <a:r>
              <a:rPr lang="ru-RU" sz="3600" b="1" dirty="0" err="1">
                <a:solidFill>
                  <a:schemeClr val="accent1">
                    <a:lumMod val="50000"/>
                  </a:schemeClr>
                </a:solidFill>
              </a:rPr>
              <a:t>невсосавшегося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 яда</a:t>
            </a:r>
            <a:endParaRPr lang="en-IL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3411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63D1E68-70F0-4FAF-A346-08E1A069AEDE}"/>
              </a:ext>
            </a:extLst>
          </p:cNvPr>
          <p:cNvSpPr txBox="1"/>
          <p:nvPr/>
        </p:nvSpPr>
        <p:spPr>
          <a:xfrm>
            <a:off x="1029809" y="488272"/>
            <a:ext cx="1030697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Удаление яда, который всосался</a:t>
            </a:r>
            <a:endParaRPr lang="en-IL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8B06DFB-C98F-4164-9D30-31EBA681A419}"/>
              </a:ext>
            </a:extLst>
          </p:cNvPr>
          <p:cNvSpPr txBox="1"/>
          <p:nvPr/>
        </p:nvSpPr>
        <p:spPr>
          <a:xfrm>
            <a:off x="1029809" y="1134603"/>
            <a:ext cx="10306975" cy="397031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3600" b="1" dirty="0">
                <a:solidFill>
                  <a:schemeClr val="bg1"/>
                </a:solidFill>
              </a:rPr>
              <a:t>Стимуляция естественных процессов детоксикации</a:t>
            </a:r>
          </a:p>
          <a:p>
            <a:pPr marL="285750" indent="-285750">
              <a:buFontTx/>
              <a:buChar char="-"/>
            </a:pPr>
            <a:r>
              <a:rPr lang="ru-RU" sz="3600" b="1" dirty="0">
                <a:solidFill>
                  <a:schemeClr val="bg1"/>
                </a:solidFill>
              </a:rPr>
              <a:t>Форсированный диурез</a:t>
            </a:r>
          </a:p>
          <a:p>
            <a:pPr marL="285750" indent="-285750">
              <a:buFontTx/>
              <a:buChar char="-"/>
            </a:pPr>
            <a:r>
              <a:rPr lang="ru-RU" sz="3600" b="1" dirty="0">
                <a:solidFill>
                  <a:schemeClr val="bg1"/>
                </a:solidFill>
              </a:rPr>
              <a:t>Методы экстракорпоральной детоксикации (гемодиализ, плазмаферез, гемосорбция, операция замещения крови, </a:t>
            </a:r>
            <a:r>
              <a:rPr lang="ru-RU" sz="3600" b="1" dirty="0" err="1">
                <a:solidFill>
                  <a:schemeClr val="bg1"/>
                </a:solidFill>
              </a:rPr>
              <a:t>перитонеальный</a:t>
            </a:r>
            <a:r>
              <a:rPr lang="ru-RU" sz="3600" b="1" dirty="0">
                <a:solidFill>
                  <a:schemeClr val="bg1"/>
                </a:solidFill>
              </a:rPr>
              <a:t> диализ)</a:t>
            </a:r>
            <a:endParaRPr lang="en-IL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7498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EAD8A51-DE06-439F-8F2F-D99FC303F887}"/>
              </a:ext>
            </a:extLst>
          </p:cNvPr>
          <p:cNvSpPr txBox="1"/>
          <p:nvPr/>
        </p:nvSpPr>
        <p:spPr>
          <a:xfrm>
            <a:off x="612559" y="381740"/>
            <a:ext cx="1073310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err="1">
                <a:solidFill>
                  <a:schemeClr val="accent1">
                    <a:lumMod val="50000"/>
                  </a:schemeClr>
                </a:solidFill>
              </a:rPr>
              <a:t>Антидотная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 и патогенетическая терапия</a:t>
            </a:r>
            <a:endParaRPr lang="en-IL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1320B09-F08F-4719-9B2E-B3E385464304}"/>
              </a:ext>
            </a:extLst>
          </p:cNvPr>
          <p:cNvSpPr txBox="1"/>
          <p:nvPr/>
        </p:nvSpPr>
        <p:spPr>
          <a:xfrm>
            <a:off x="612559" y="1028343"/>
            <a:ext cx="10733103" cy="535531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ru-RU" sz="3600" b="1" dirty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sz="3600" b="1" dirty="0">
                <a:solidFill>
                  <a:schemeClr val="bg1"/>
                </a:solidFill>
              </a:rPr>
              <a:t> этанол внутривенно </a:t>
            </a:r>
            <a:r>
              <a:rPr lang="ru-RU" sz="3600" b="1" dirty="0" err="1">
                <a:solidFill>
                  <a:schemeClr val="bg1"/>
                </a:solidFill>
              </a:rPr>
              <a:t>капельно</a:t>
            </a:r>
            <a:r>
              <a:rPr lang="ru-RU" sz="3600" b="1" dirty="0">
                <a:solidFill>
                  <a:schemeClr val="bg1"/>
                </a:solidFill>
              </a:rPr>
              <a:t> из расчета 0,5-1 мл на кг   массы тела на 5% растворе глюкозы. При легких отравлениях 100 мл 30% этанола внутрь.</a:t>
            </a:r>
          </a:p>
          <a:p>
            <a:pPr marL="285750" indent="-285750">
              <a:buFontTx/>
              <a:buChar char="-"/>
            </a:pPr>
            <a:r>
              <a:rPr lang="ru-RU" sz="3600" b="1" dirty="0">
                <a:solidFill>
                  <a:schemeClr val="bg1"/>
                </a:solidFill>
              </a:rPr>
              <a:t>сернокислая магнезия 25% раствор по 5–10 мл 2 раза в сутки.</a:t>
            </a:r>
          </a:p>
          <a:p>
            <a:pPr marL="285750" indent="-285750">
              <a:buFontTx/>
              <a:buChar char="-"/>
            </a:pPr>
            <a:r>
              <a:rPr lang="ru-RU" sz="3600" b="1" dirty="0">
                <a:solidFill>
                  <a:schemeClr val="bg1"/>
                </a:solidFill>
              </a:rPr>
              <a:t>кальция хлорид или кальция глюконат 10% раствор по 20 мл.</a:t>
            </a:r>
          </a:p>
          <a:p>
            <a:endParaRPr lang="ru-RU" sz="3600" b="1" dirty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41727451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Картинки по запросу &quot;метиловый спирт картинка&quot;&quot;">
            <a:extLst>
              <a:ext uri="{FF2B5EF4-FFF2-40B4-BE49-F238E27FC236}">
                <a16:creationId xmlns:a16="http://schemas.microsoft.com/office/drawing/2014/main" id="{B07329E3-5430-44F7-9902-19C20AE330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495300"/>
            <a:ext cx="28575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BBA1BB6-AE1D-4239-87C3-9826E1E0A596}"/>
              </a:ext>
            </a:extLst>
          </p:cNvPr>
          <p:cNvSpPr/>
          <p:nvPr/>
        </p:nvSpPr>
        <p:spPr>
          <a:xfrm>
            <a:off x="3314699" y="413415"/>
            <a:ext cx="854392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</a:rPr>
              <a:t>Метиловый спирт  (метанол, древесный спирт) — бесцветная жидкость, по запаху и вкусу напоминающая этанол. Применяется как растворитель, компонент некоторых моторных топлив. Отравление связано с приемом яда внутрь. Ингаляционные и перкутанные отравления возможны только в особых условиях (облита значительная</a:t>
            </a:r>
            <a:endParaRPr lang="en-IL" sz="3200" dirty="0">
              <a:solidFill>
                <a:srgbClr val="00206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09E598-CF2F-4F5D-871B-8CEEDC8E11D1}"/>
              </a:ext>
            </a:extLst>
          </p:cNvPr>
          <p:cNvSpPr txBox="1"/>
          <p:nvPr/>
        </p:nvSpPr>
        <p:spPr>
          <a:xfrm>
            <a:off x="238125" y="4300597"/>
            <a:ext cx="1171575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</a:rPr>
              <a:t>поверхность тела без быстрой нейтрализации, длительное пребывание в атмосфере, содержащей высокие концентрации спирта). Смертельная доза при приеме метанола внутрь колеблется от 50 до 500 мл, составляя в среднем 100 мл.</a:t>
            </a:r>
            <a:endParaRPr lang="en-IL" sz="3200" dirty="0"/>
          </a:p>
        </p:txBody>
      </p:sp>
    </p:spTree>
    <p:extLst>
      <p:ext uri="{BB962C8B-B14F-4D97-AF65-F5344CB8AC3E}">
        <p14:creationId xmlns:p14="http://schemas.microsoft.com/office/powerpoint/2010/main" val="1042815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Картинки по запросу &quot;метиловый спирт токсикокинетика картинка&quot;&quot;">
            <a:extLst>
              <a:ext uri="{FF2B5EF4-FFF2-40B4-BE49-F238E27FC236}">
                <a16:creationId xmlns:a16="http://schemas.microsoft.com/office/drawing/2014/main" id="{961F7A19-73F7-433C-8347-2FBF548BBC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238125"/>
            <a:ext cx="10953750" cy="6619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8609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Картинки по запросу &quot;пути поступления яда в организм картинки&quot;&quot;">
            <a:extLst>
              <a:ext uri="{FF2B5EF4-FFF2-40B4-BE49-F238E27FC236}">
                <a16:creationId xmlns:a16="http://schemas.microsoft.com/office/drawing/2014/main" id="{67415E8B-AF00-4A5F-8FBD-60D48377BB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03" t="41083" r="19167" b="7165"/>
          <a:stretch/>
        </p:blipFill>
        <p:spPr bwMode="auto">
          <a:xfrm>
            <a:off x="8077200" y="1000126"/>
            <a:ext cx="3886200" cy="5591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C9F3C08-2600-4025-8555-27E9206B3747}"/>
              </a:ext>
            </a:extLst>
          </p:cNvPr>
          <p:cNvSpPr txBox="1"/>
          <p:nvPr/>
        </p:nvSpPr>
        <p:spPr>
          <a:xfrm>
            <a:off x="1552575" y="342900"/>
            <a:ext cx="76485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solidFill>
                  <a:srgbClr val="0070C0"/>
                </a:solidFill>
              </a:rPr>
              <a:t>Пути поступления в организм</a:t>
            </a:r>
            <a:endParaRPr lang="en-IL" sz="4400" b="1" dirty="0">
              <a:solidFill>
                <a:srgbClr val="0070C0"/>
              </a:solidFill>
            </a:endParaRPr>
          </a:p>
        </p:txBody>
      </p:sp>
      <p:pic>
        <p:nvPicPr>
          <p:cNvPr id="22" name="Picture 2" descr="Картинки по запросу &quot;Токсикокинетика дихлорэтана картинки&quot;&quot;">
            <a:extLst>
              <a:ext uri="{FF2B5EF4-FFF2-40B4-BE49-F238E27FC236}">
                <a16:creationId xmlns:a16="http://schemas.microsoft.com/office/drawing/2014/main" id="{A81CFB4B-9EEA-4935-91AE-819F2B7E3E7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52"/>
          <a:stretch/>
        </p:blipFill>
        <p:spPr bwMode="auto">
          <a:xfrm>
            <a:off x="95250" y="1257300"/>
            <a:ext cx="7877176" cy="533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24791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22C8798-E1DA-46E6-90D1-03B2A3D01234}"/>
              </a:ext>
            </a:extLst>
          </p:cNvPr>
          <p:cNvSpPr/>
          <p:nvPr/>
        </p:nvSpPr>
        <p:spPr>
          <a:xfrm>
            <a:off x="690562" y="1576685"/>
            <a:ext cx="10810875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FFFF00"/>
                </a:solidFill>
              </a:rPr>
              <a:t>Степени тяжести </a:t>
            </a:r>
          </a:p>
          <a:p>
            <a:pPr algn="ctr"/>
            <a:endParaRPr lang="ru-RU" sz="4000" b="1" dirty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4000" b="1" dirty="0">
                <a:solidFill>
                  <a:schemeClr val="bg1"/>
                </a:solidFill>
              </a:rPr>
              <a:t>легкая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4000" b="1" dirty="0">
                <a:solidFill>
                  <a:schemeClr val="bg1"/>
                </a:solidFill>
              </a:rPr>
              <a:t>средней тяжести (офтальмическая)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4000" b="1" dirty="0">
                <a:solidFill>
                  <a:schemeClr val="bg1"/>
                </a:solidFill>
              </a:rPr>
              <a:t>тяжелая (генерализованная). </a:t>
            </a:r>
            <a:endParaRPr lang="en-IL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4902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2518912-CAD1-4259-819D-2F336F8DA7E4}"/>
              </a:ext>
            </a:extLst>
          </p:cNvPr>
          <p:cNvSpPr/>
          <p:nvPr/>
        </p:nvSpPr>
        <p:spPr>
          <a:xfrm>
            <a:off x="919162" y="859989"/>
            <a:ext cx="10353675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FFFF00"/>
                </a:solidFill>
              </a:rPr>
              <a:t>Клинические стадии интоксикации: </a:t>
            </a:r>
          </a:p>
          <a:p>
            <a:pPr algn="ctr"/>
            <a:endParaRPr lang="ru-RU" sz="3600" b="1" dirty="0">
              <a:solidFill>
                <a:srgbClr val="FFFF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600" b="1" dirty="0">
                <a:solidFill>
                  <a:schemeClr val="bg1"/>
                </a:solidFill>
              </a:rPr>
              <a:t>опьянение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600" b="1" dirty="0">
                <a:solidFill>
                  <a:schemeClr val="bg1"/>
                </a:solidFill>
              </a:rPr>
              <a:t>относительное благополучие (</a:t>
            </a:r>
            <a:r>
              <a:rPr lang="ru-RU" sz="2800" b="1" dirty="0">
                <a:solidFill>
                  <a:schemeClr val="bg1"/>
                </a:solidFill>
              </a:rPr>
              <a:t>скрытый период </a:t>
            </a:r>
          </a:p>
          <a:p>
            <a:r>
              <a:rPr lang="ru-RU" sz="2800" b="1" dirty="0">
                <a:solidFill>
                  <a:schemeClr val="bg1"/>
                </a:solidFill>
              </a:rPr>
              <a:t>продолжительностью от нескольких часов до 1–2 суток</a:t>
            </a:r>
            <a:r>
              <a:rPr lang="ru-RU" sz="3600" b="1" dirty="0">
                <a:solidFill>
                  <a:schemeClr val="bg1"/>
                </a:solidFill>
              </a:rPr>
              <a:t>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600" b="1" dirty="0">
                <a:solidFill>
                  <a:schemeClr val="bg1"/>
                </a:solidFill>
              </a:rPr>
              <a:t>выраженные проявления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600" b="1" dirty="0">
                <a:solidFill>
                  <a:schemeClr val="bg1"/>
                </a:solidFill>
              </a:rPr>
              <a:t>выздоровление (</a:t>
            </a:r>
            <a:r>
              <a:rPr lang="ru-RU" sz="2800" b="1" dirty="0">
                <a:solidFill>
                  <a:schemeClr val="bg1"/>
                </a:solidFill>
              </a:rPr>
              <a:t>при благоприятном исходе</a:t>
            </a:r>
            <a:r>
              <a:rPr lang="ru-RU" sz="3600" b="1" dirty="0">
                <a:solidFill>
                  <a:schemeClr val="bg1"/>
                </a:solidFill>
              </a:rPr>
              <a:t>). </a:t>
            </a:r>
          </a:p>
          <a:p>
            <a:endParaRPr lang="ru-RU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812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5BA3580-77F2-4107-A0AA-DF64829AA5AA}"/>
              </a:ext>
            </a:extLst>
          </p:cNvPr>
          <p:cNvSpPr/>
          <p:nvPr/>
        </p:nvSpPr>
        <p:spPr>
          <a:xfrm>
            <a:off x="628650" y="569863"/>
            <a:ext cx="1083945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FFFF00"/>
                </a:solidFill>
              </a:rPr>
              <a:t>Легкая степень</a:t>
            </a:r>
          </a:p>
          <a:p>
            <a:pPr algn="ctr"/>
            <a:r>
              <a:rPr lang="ru-RU" sz="3200" b="1" dirty="0">
                <a:solidFill>
                  <a:schemeClr val="bg1"/>
                </a:solidFill>
              </a:rPr>
              <a:t> </a:t>
            </a:r>
          </a:p>
          <a:p>
            <a:r>
              <a:rPr lang="ru-RU" sz="3200" b="1" dirty="0">
                <a:solidFill>
                  <a:schemeClr val="bg1"/>
                </a:solidFill>
              </a:rPr>
              <a:t>Преобладают симптомы острого гастрита (тошнота, рвота, боли в животе), нерезко выраженные общемозговые расстройства (головная боль, заторможенность, головокружение), однако и в этих случаях, как правило, выявляются глазные симптомы — туман, мелькание, сетка перед глазами, расширение зрачков, снижение реакции на свет, которые обычно исчезают через 3–5 </a:t>
            </a:r>
            <a:r>
              <a:rPr lang="ru-RU" sz="3200" b="1" dirty="0" err="1">
                <a:solidFill>
                  <a:schemeClr val="bg1"/>
                </a:solidFill>
              </a:rPr>
              <a:t>сут</a:t>
            </a:r>
            <a:r>
              <a:rPr lang="ru-RU" sz="3200" b="1" dirty="0">
                <a:solidFill>
                  <a:schemeClr val="bg1"/>
                </a:solidFill>
              </a:rPr>
              <a:t>. </a:t>
            </a:r>
            <a:endParaRPr lang="en-IL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9004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578924A-CB9D-4588-BCC7-9FE596E00B4E}"/>
              </a:ext>
            </a:extLst>
          </p:cNvPr>
          <p:cNvSpPr/>
          <p:nvPr/>
        </p:nvSpPr>
        <p:spPr>
          <a:xfrm>
            <a:off x="1104900" y="1729085"/>
            <a:ext cx="99822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</a:rPr>
              <a:t>При отравлениях средней тяжести помимо умеренно выраженных общих симптомов интоксикации ведущими являются нарушения зрения вплоть до полной слепоты. </a:t>
            </a:r>
            <a:endParaRPr lang="en-IL" sz="32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C731F0-98D3-4FB5-8567-8827F014D478}"/>
              </a:ext>
            </a:extLst>
          </p:cNvPr>
          <p:cNvSpPr txBox="1"/>
          <p:nvPr/>
        </p:nvSpPr>
        <p:spPr>
          <a:xfrm>
            <a:off x="3105150" y="447675"/>
            <a:ext cx="70770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FF00"/>
                </a:solidFill>
              </a:rPr>
              <a:t>Средняя степень</a:t>
            </a:r>
            <a:endParaRPr lang="en-IL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5388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A77D6BA-53E3-43B8-B75B-7DEC88C4A794}"/>
              </a:ext>
            </a:extLst>
          </p:cNvPr>
          <p:cNvSpPr/>
          <p:nvPr/>
        </p:nvSpPr>
        <p:spPr>
          <a:xfrm>
            <a:off x="981075" y="1008281"/>
            <a:ext cx="1030605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Характерны умеренно выраженное начальное опьянение и бурное развитие интоксикации, после скрытого периода появляются тошнота, рвота, боли в животе, атаксия, психомоторное возбуждение, сонливость, затем наступает кома. Возможны </a:t>
            </a:r>
            <a:r>
              <a:rPr lang="ru-RU" sz="2800" b="1" dirty="0" err="1">
                <a:solidFill>
                  <a:schemeClr val="bg1"/>
                </a:solidFill>
              </a:rPr>
              <a:t>клонико</a:t>
            </a:r>
            <a:r>
              <a:rPr lang="ru-RU" sz="2800" b="1" dirty="0">
                <a:solidFill>
                  <a:schemeClr val="bg1"/>
                </a:solidFill>
              </a:rPr>
              <a:t>-тонические судороги, менингеальные симптомы. Наблюдаются гиперемия и цианоз лица, воротниковой зоны, расширение зрачков с исчезновением реакции на свет, шумное </a:t>
            </a:r>
            <a:r>
              <a:rPr lang="ru-RU" sz="2800" b="1" dirty="0" err="1">
                <a:solidFill>
                  <a:schemeClr val="bg1"/>
                </a:solidFill>
              </a:rPr>
              <a:t>ацидотическое</a:t>
            </a:r>
            <a:r>
              <a:rPr lang="ru-RU" sz="2800" b="1" dirty="0">
                <a:solidFill>
                  <a:schemeClr val="bg1"/>
                </a:solidFill>
              </a:rPr>
              <a:t> дыхание. Развитию комы, как правило, предшествует снижение остроты зрения. Смерть чаще всего наступает при явлениях центрального паралича дыхания и кровообращения. </a:t>
            </a:r>
            <a:endParaRPr lang="en-IL" sz="28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47CD2CD-8DDC-4242-97CF-F820F47AA991}"/>
              </a:ext>
            </a:extLst>
          </p:cNvPr>
          <p:cNvSpPr txBox="1"/>
          <p:nvPr/>
        </p:nvSpPr>
        <p:spPr>
          <a:xfrm>
            <a:off x="3124200" y="361950"/>
            <a:ext cx="601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FF00"/>
                </a:solidFill>
              </a:rPr>
              <a:t>Тяжелая степень</a:t>
            </a:r>
            <a:endParaRPr lang="en-IL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8378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0989C6E-1DFC-4732-A457-A08C1B18A43C}"/>
              </a:ext>
            </a:extLst>
          </p:cNvPr>
          <p:cNvSpPr/>
          <p:nvPr/>
        </p:nvSpPr>
        <p:spPr>
          <a:xfrm>
            <a:off x="1076325" y="1231434"/>
            <a:ext cx="1056322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chemeClr val="bg1"/>
                </a:solidFill>
              </a:rPr>
              <a:t>Искусственная  рвота,  промывание желудка 1–2% раствором натрия гидрокарбоната или слабым раствором калия перманганата.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chemeClr val="bg1"/>
                </a:solidFill>
              </a:rPr>
              <a:t>При легких отравлениях этанол назначают внутрь: сначала по 100 мл 30% раствора, затем каждые 2–3 ч по 50 мл 4–5 раз в сутки, в последующие 2–3 дня — по 150– 200 мл в сутки.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chemeClr val="bg1"/>
                </a:solidFill>
              </a:rPr>
              <a:t>При тяжелых интоксикациях  внутривенно в 5% растворе на 5% глюкозы (из расчета 1,0–1,5 мл 96° этанола на 1 кг массы тела человека); в последующие 2–3 дня указанный раствор вводят по 200–250 мл через 4–6 ч.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chemeClr val="bg1"/>
                </a:solidFill>
              </a:rPr>
              <a:t>Форсированный диурез, операцию замещения крови. Наиболее эффективен гемодиализ.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1BB776-84C4-418C-9048-CD57C841C7BA}"/>
              </a:ext>
            </a:extLst>
          </p:cNvPr>
          <p:cNvSpPr txBox="1"/>
          <p:nvPr/>
        </p:nvSpPr>
        <p:spPr>
          <a:xfrm>
            <a:off x="2752725" y="495300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FF00"/>
                </a:solidFill>
              </a:rPr>
              <a:t>Лечение отравлений</a:t>
            </a:r>
            <a:endParaRPr lang="en-IL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2481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C8D9C81-001F-40F8-B531-1B9E089A8C9D}"/>
              </a:ext>
            </a:extLst>
          </p:cNvPr>
          <p:cNvSpPr/>
          <p:nvPr/>
        </p:nvSpPr>
        <p:spPr>
          <a:xfrm>
            <a:off x="1143000" y="988189"/>
            <a:ext cx="104394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При отравлениях метиловым спиртом очень важно устранение метаболического ацидоза  3–5% раствор натрия гидрокарбоната (500–1000 мл и более). Ощелачивание проводится под контролем показателей кислотно-основного состояния крови. </a:t>
            </a:r>
          </a:p>
          <a:p>
            <a:r>
              <a:rPr lang="ru-RU" sz="2800" b="1" dirty="0">
                <a:solidFill>
                  <a:schemeClr val="bg1"/>
                </a:solidFill>
              </a:rPr>
              <a:t>Важно раннее назначение фолиевой кислоты (30–50 мг в 1-е сутки), способствующей детоксикации метаболитов метанола. В лечении отравленных метиловым спиртом обязательно участие </a:t>
            </a:r>
            <a:endParaRPr lang="en-IL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7803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CB4F37A-8B49-418E-B4C9-845D7FB88500}"/>
              </a:ext>
            </a:extLst>
          </p:cNvPr>
          <p:cNvSpPr/>
          <p:nvPr/>
        </p:nvSpPr>
        <p:spPr>
          <a:xfrm>
            <a:off x="1343024" y="1032986"/>
            <a:ext cx="9953625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sz="3600" b="1" dirty="0">
                <a:solidFill>
                  <a:schemeClr val="bg1"/>
                </a:solidFill>
              </a:rPr>
              <a:t>Тетраэтилсвинец </a:t>
            </a:r>
            <a:r>
              <a:rPr lang="ru-RU" sz="2800" b="1" dirty="0">
                <a:solidFill>
                  <a:schemeClr val="bg1"/>
                </a:solidFill>
              </a:rPr>
              <a:t>— </a:t>
            </a:r>
            <a:r>
              <a:rPr lang="ru-RU" sz="3200" b="1" dirty="0">
                <a:solidFill>
                  <a:schemeClr val="bg1"/>
                </a:solidFill>
              </a:rPr>
              <a:t>бесцветная жидкость с фруктовым запахом, практически нерастворимая в воде и хорошо растворимая в жирах, органических растворителях. Температура кипения ТЭС 200 °С, однако он испаряется даже при температуре 0 °С.</a:t>
            </a:r>
            <a:endParaRPr lang="en-IL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1813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7912667-E96A-4082-BE1A-E8BC893A9BF7}"/>
              </a:ext>
            </a:extLst>
          </p:cNvPr>
          <p:cNvSpPr/>
          <p:nvPr/>
        </p:nvSpPr>
        <p:spPr>
          <a:xfrm>
            <a:off x="1038225" y="674400"/>
            <a:ext cx="10315575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FF00"/>
                </a:solidFill>
              </a:rPr>
              <a:t>ТЭС</a:t>
            </a:r>
            <a:r>
              <a:rPr lang="ru-RU" sz="3200" b="1" dirty="0">
                <a:solidFill>
                  <a:schemeClr val="bg1"/>
                </a:solidFill>
              </a:rPr>
              <a:t> — сильный яд, способный проникать в организм через кожу, органы дыхания, ЖКТ. При длительном контакте с этилированным бензином чаще возникают хронические отравления. При воздействии чистого ТЭС или этиловой жидкости возможны острые и подострые интоксикации. Токсическая доза ТЭС для человека точно не установлена, а смертельная доза для этиловой жидкости при приеме внутрь равна 10–15 мл. </a:t>
            </a:r>
            <a:endParaRPr lang="en-IL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1362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0DDD036-8252-4CB1-B101-25AF3478489C}"/>
              </a:ext>
            </a:extLst>
          </p:cNvPr>
          <p:cNvSpPr/>
          <p:nvPr/>
        </p:nvSpPr>
        <p:spPr>
          <a:xfrm>
            <a:off x="666749" y="815191"/>
            <a:ext cx="1109662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ТЭС легко всасывается в кровь, проникает через гематоэнцефалический барьер и, будучи </a:t>
            </a:r>
            <a:r>
              <a:rPr lang="ru-RU" sz="2800" b="1" dirty="0" err="1">
                <a:solidFill>
                  <a:schemeClr val="bg1"/>
                </a:solidFill>
              </a:rPr>
              <a:t>липидотропным</a:t>
            </a:r>
            <a:r>
              <a:rPr lang="ru-RU" sz="2800" b="1" dirty="0">
                <a:solidFill>
                  <a:schemeClr val="bg1"/>
                </a:solidFill>
              </a:rPr>
              <a:t>, депонируется в ткани головного мозга, вызывая в ней нарушение обмена. Наиболее ранимы мозговой ствол и вегетативные центры, несколько более устойчива </a:t>
            </a:r>
            <a:r>
              <a:rPr lang="ru-RU" sz="2800" b="1" dirty="0" err="1">
                <a:solidFill>
                  <a:schemeClr val="bg1"/>
                </a:solidFill>
              </a:rPr>
              <a:t>кора</a:t>
            </a:r>
            <a:r>
              <a:rPr lang="ru-RU" sz="2800" b="1" dirty="0">
                <a:solidFill>
                  <a:schemeClr val="bg1"/>
                </a:solidFill>
              </a:rPr>
              <a:t> мозга. ТЭС и его метаболиты активно влияют на ферментные системы (дегидрогеназу, </a:t>
            </a:r>
            <a:r>
              <a:rPr lang="ru-RU" sz="2800" b="1" dirty="0" err="1">
                <a:solidFill>
                  <a:schemeClr val="bg1"/>
                </a:solidFill>
              </a:rPr>
              <a:t>холинэстеразу</a:t>
            </a:r>
            <a:r>
              <a:rPr lang="ru-RU" sz="2800" b="1" dirty="0">
                <a:solidFill>
                  <a:schemeClr val="bg1"/>
                </a:solidFill>
              </a:rPr>
              <a:t>), нарушая обмен углеводов и ацетилхолина. </a:t>
            </a:r>
          </a:p>
          <a:p>
            <a:r>
              <a:rPr lang="ru-RU" sz="2800" b="1" dirty="0">
                <a:solidFill>
                  <a:schemeClr val="bg1"/>
                </a:solidFill>
              </a:rPr>
              <a:t>В целом ТЭС — типичный </a:t>
            </a:r>
            <a:r>
              <a:rPr lang="ru-RU" sz="2800" b="1" dirty="0" err="1">
                <a:solidFill>
                  <a:schemeClr val="bg1"/>
                </a:solidFill>
              </a:rPr>
              <a:t>нейротропный</a:t>
            </a:r>
            <a:r>
              <a:rPr lang="ru-RU" sz="2800" b="1" dirty="0">
                <a:solidFill>
                  <a:schemeClr val="bg1"/>
                </a:solidFill>
              </a:rPr>
              <a:t> яд. Быстрое проникновение его в организм и медленное выведение приводят не только к физиологической, но и к физической (материальной) кумуляции. </a:t>
            </a:r>
            <a:endParaRPr lang="en-IL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8775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5281561-D9DB-4762-9716-3288154431B6}"/>
              </a:ext>
            </a:extLst>
          </p:cNvPr>
          <p:cNvSpPr txBox="1"/>
          <p:nvPr/>
        </p:nvSpPr>
        <p:spPr>
          <a:xfrm>
            <a:off x="609600" y="683580"/>
            <a:ext cx="10972800" cy="5016758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</a:rPr>
              <a:t>ДХЭ быстро всасывается в кровь, неравномерно распределяется по органам и в тканях, накапливаясь в жировой ткани. Высокие концентрации яда в крови присутствуют в течение 6–8 ч, а следы обнаруживаются в </a:t>
            </a:r>
            <a:r>
              <a:rPr lang="ru-RU" sz="4000" b="1" dirty="0" err="1">
                <a:solidFill>
                  <a:schemeClr val="bg1"/>
                </a:solidFill>
              </a:rPr>
              <a:t>биосредах</a:t>
            </a:r>
            <a:r>
              <a:rPr lang="ru-RU" sz="4000" b="1" dirty="0">
                <a:solidFill>
                  <a:schemeClr val="bg1"/>
                </a:solidFill>
              </a:rPr>
              <a:t> в течение суток. Выделяется из организма  с выдыхаемым воздухом и в меньшей степени с мочой. </a:t>
            </a:r>
            <a:endParaRPr lang="en-IL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1219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Картинки по запросу &quot;Токсикокинетика дихлорэтана картинки&quot;&quot;">
            <a:extLst>
              <a:ext uri="{FF2B5EF4-FFF2-40B4-BE49-F238E27FC236}">
                <a16:creationId xmlns:a16="http://schemas.microsoft.com/office/drawing/2014/main" id="{CC19EC38-9C60-4CDA-80D1-AFDE349563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651" y="26157"/>
            <a:ext cx="8940800" cy="669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CA6837E-87BA-4334-9E6E-01A5FC8E7C16}"/>
              </a:ext>
            </a:extLst>
          </p:cNvPr>
          <p:cNvSpPr txBox="1"/>
          <p:nvPr/>
        </p:nvSpPr>
        <p:spPr>
          <a:xfrm>
            <a:off x="4229100" y="600075"/>
            <a:ext cx="6115050" cy="6762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423342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AEFDE82-CEC5-4EC6-BDE3-49B616FABA75}"/>
              </a:ext>
            </a:extLst>
          </p:cNvPr>
          <p:cNvSpPr/>
          <p:nvPr/>
        </p:nvSpPr>
        <p:spPr>
          <a:xfrm>
            <a:off x="3906174" y="4810788"/>
            <a:ext cx="44521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</a:rPr>
              <a:t>Тяжелые </a:t>
            </a:r>
            <a:endParaRPr lang="en-IL" sz="36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A8F6CB-77E2-4F94-8317-5AA279859080}"/>
              </a:ext>
            </a:extLst>
          </p:cNvPr>
          <p:cNvSpPr txBox="1"/>
          <p:nvPr/>
        </p:nvSpPr>
        <p:spPr>
          <a:xfrm>
            <a:off x="3506679" y="566794"/>
            <a:ext cx="45364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FF00"/>
                </a:solidFill>
              </a:rPr>
              <a:t>Отравления ТЭС</a:t>
            </a:r>
            <a:endParaRPr lang="en-IL" sz="3600" b="1" dirty="0">
              <a:solidFill>
                <a:srgbClr val="FFFF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B442DAE-3CF5-4FC4-96D0-74DE6E119FCB}"/>
              </a:ext>
            </a:extLst>
          </p:cNvPr>
          <p:cNvSpPr txBox="1"/>
          <p:nvPr/>
        </p:nvSpPr>
        <p:spPr>
          <a:xfrm>
            <a:off x="945473" y="1677880"/>
            <a:ext cx="2610034" cy="646331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</a:rPr>
              <a:t>Острые</a:t>
            </a:r>
            <a:endParaRPr lang="en-IL" sz="3600" b="1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291B6A-D0DD-45B3-95A8-39F2AC6C1B0B}"/>
              </a:ext>
            </a:extLst>
          </p:cNvPr>
          <p:cNvSpPr txBox="1"/>
          <p:nvPr/>
        </p:nvSpPr>
        <p:spPr>
          <a:xfrm>
            <a:off x="7403976" y="1677880"/>
            <a:ext cx="3462291" cy="646331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</a:rPr>
              <a:t>Хронические</a:t>
            </a:r>
            <a:endParaRPr lang="en-IL" sz="3600" b="1" dirty="0">
              <a:solidFill>
                <a:schemeClr val="bg1"/>
              </a:solidFill>
            </a:endParaRPr>
          </a:p>
        </p:txBody>
      </p: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5B10F187-F21B-4A7D-9226-E05BB8AD3C04}"/>
              </a:ext>
            </a:extLst>
          </p:cNvPr>
          <p:cNvCxnSpPr>
            <a:cxnSpLocks/>
          </p:cNvCxnSpPr>
          <p:nvPr/>
        </p:nvCxnSpPr>
        <p:spPr>
          <a:xfrm flipH="1">
            <a:off x="3684233" y="1213125"/>
            <a:ext cx="1926454" cy="841186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B220CFCA-584B-40FD-A302-58E80EDF3B11}"/>
              </a:ext>
            </a:extLst>
          </p:cNvPr>
          <p:cNvCxnSpPr>
            <a:cxnSpLocks/>
          </p:cNvCxnSpPr>
          <p:nvPr/>
        </p:nvCxnSpPr>
        <p:spPr>
          <a:xfrm>
            <a:off x="5610687" y="1213125"/>
            <a:ext cx="1704513" cy="867324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4CA5B438-705B-44A4-B496-8111F2D505E7}"/>
              </a:ext>
            </a:extLst>
          </p:cNvPr>
          <p:cNvSpPr txBox="1"/>
          <p:nvPr/>
        </p:nvSpPr>
        <p:spPr>
          <a:xfrm>
            <a:off x="3465264" y="3696614"/>
            <a:ext cx="51105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</a:rPr>
              <a:t>Легкие</a:t>
            </a:r>
            <a:endParaRPr lang="en-IL" sz="3600" b="1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20800BB-A04C-4C40-8679-7474D6826F8B}"/>
              </a:ext>
            </a:extLst>
          </p:cNvPr>
          <p:cNvSpPr txBox="1"/>
          <p:nvPr/>
        </p:nvSpPr>
        <p:spPr>
          <a:xfrm>
            <a:off x="4074850" y="4253701"/>
            <a:ext cx="38528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</a:rPr>
              <a:t>Средней тяжести</a:t>
            </a:r>
            <a:endParaRPr lang="en-IL" sz="3600" b="1" dirty="0">
              <a:solidFill>
                <a:schemeClr val="bg1"/>
              </a:solidFill>
            </a:endParaRPr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20743815-43ED-49D7-8F07-44298699C14F}"/>
              </a:ext>
            </a:extLst>
          </p:cNvPr>
          <p:cNvCxnSpPr/>
          <p:nvPr/>
        </p:nvCxnSpPr>
        <p:spPr>
          <a:xfrm>
            <a:off x="2250490" y="2485748"/>
            <a:ext cx="0" cy="2648205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70F7ED65-1895-4FD4-8F6B-C827B0EB93FC}"/>
              </a:ext>
            </a:extLst>
          </p:cNvPr>
          <p:cNvCxnSpPr/>
          <p:nvPr/>
        </p:nvCxnSpPr>
        <p:spPr>
          <a:xfrm>
            <a:off x="9422167" y="2485748"/>
            <a:ext cx="0" cy="2648205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id="{8DA226AA-4E30-41B0-9ACC-FD3731216E68}"/>
              </a:ext>
            </a:extLst>
          </p:cNvPr>
          <p:cNvCxnSpPr/>
          <p:nvPr/>
        </p:nvCxnSpPr>
        <p:spPr>
          <a:xfrm>
            <a:off x="2250490" y="4019779"/>
            <a:ext cx="2152834" cy="0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id="{DB895751-B12F-4B09-87C3-B6CD437FF581}"/>
              </a:ext>
            </a:extLst>
          </p:cNvPr>
          <p:cNvCxnSpPr>
            <a:cxnSpLocks/>
          </p:cNvCxnSpPr>
          <p:nvPr/>
        </p:nvCxnSpPr>
        <p:spPr>
          <a:xfrm>
            <a:off x="2250490" y="4596567"/>
            <a:ext cx="1824360" cy="0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id="{CB121113-B95B-46E7-81F6-E401BB7CC0A2}"/>
              </a:ext>
            </a:extLst>
          </p:cNvPr>
          <p:cNvCxnSpPr/>
          <p:nvPr/>
        </p:nvCxnSpPr>
        <p:spPr>
          <a:xfrm>
            <a:off x="2225337" y="5133953"/>
            <a:ext cx="2152834" cy="0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>
            <a:extLst>
              <a:ext uri="{FF2B5EF4-FFF2-40B4-BE49-F238E27FC236}">
                <a16:creationId xmlns:a16="http://schemas.microsoft.com/office/drawing/2014/main" id="{A1B449C3-DABB-45E6-8F85-982E161CD824}"/>
              </a:ext>
            </a:extLst>
          </p:cNvPr>
          <p:cNvCxnSpPr>
            <a:cxnSpLocks/>
          </p:cNvCxnSpPr>
          <p:nvPr/>
        </p:nvCxnSpPr>
        <p:spPr>
          <a:xfrm flipH="1">
            <a:off x="7145044" y="4019779"/>
            <a:ext cx="2288960" cy="0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>
            <a:extLst>
              <a:ext uri="{FF2B5EF4-FFF2-40B4-BE49-F238E27FC236}">
                <a16:creationId xmlns:a16="http://schemas.microsoft.com/office/drawing/2014/main" id="{17754C92-7BFC-4AA8-A7E1-9261FD2B00FE}"/>
              </a:ext>
            </a:extLst>
          </p:cNvPr>
          <p:cNvCxnSpPr>
            <a:cxnSpLocks/>
          </p:cNvCxnSpPr>
          <p:nvPr/>
        </p:nvCxnSpPr>
        <p:spPr>
          <a:xfrm flipH="1">
            <a:off x="7812349" y="4608687"/>
            <a:ext cx="1621655" cy="0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>
            <a:extLst>
              <a:ext uri="{FF2B5EF4-FFF2-40B4-BE49-F238E27FC236}">
                <a16:creationId xmlns:a16="http://schemas.microsoft.com/office/drawing/2014/main" id="{2CDFE623-6845-4C28-AD1E-4612178C22D6}"/>
              </a:ext>
            </a:extLst>
          </p:cNvPr>
          <p:cNvCxnSpPr>
            <a:cxnSpLocks/>
          </p:cNvCxnSpPr>
          <p:nvPr/>
        </p:nvCxnSpPr>
        <p:spPr>
          <a:xfrm flipH="1">
            <a:off x="7145044" y="5133953"/>
            <a:ext cx="2288960" cy="0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1444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2E8F30E-09AE-4AFF-965E-1F07105BAED4}"/>
              </a:ext>
            </a:extLst>
          </p:cNvPr>
          <p:cNvSpPr/>
          <p:nvPr/>
        </p:nvSpPr>
        <p:spPr>
          <a:xfrm>
            <a:off x="889246" y="1348800"/>
            <a:ext cx="1087366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</a:rPr>
              <a:t>Момент поступления яда в организм, как правило, остается незамеченным. Клиническая картина интоксикации проявляется через несколько часов или суток в виде острого психоза, напоминающего белую горячку (бессонница, возбуждение, галлюцинации, бред преследования и т.д.). В тяжелых случаях возбуждение сменяется коматозным состоянием, быстро развиваются паралич дыхания и сердечная недостаточность. </a:t>
            </a:r>
            <a:endParaRPr lang="en-IL" sz="32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C85DDB-F26E-469C-9236-7F960C1E2C86}"/>
              </a:ext>
            </a:extLst>
          </p:cNvPr>
          <p:cNvSpPr txBox="1"/>
          <p:nvPr/>
        </p:nvSpPr>
        <p:spPr>
          <a:xfrm>
            <a:off x="3518516" y="523783"/>
            <a:ext cx="42494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FF00"/>
                </a:solidFill>
              </a:rPr>
              <a:t>Острые отравления</a:t>
            </a:r>
            <a:endParaRPr lang="en-IL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8222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549C5CC-3540-4DE4-86B0-EE2B5642420C}"/>
              </a:ext>
            </a:extLst>
          </p:cNvPr>
          <p:cNvSpPr/>
          <p:nvPr/>
        </p:nvSpPr>
        <p:spPr>
          <a:xfrm>
            <a:off x="461638" y="902264"/>
            <a:ext cx="11274641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b="1" dirty="0">
                <a:solidFill>
                  <a:schemeClr val="bg1"/>
                </a:solidFill>
              </a:rPr>
              <a:t>Симптомы появляются постепенно. Развивается астеническое состояние, нарушается сон, становится поверхностным, с кошмарными сновидениями. </a:t>
            </a:r>
            <a:r>
              <a:rPr lang="ru-RU" sz="3000" b="1" dirty="0" err="1">
                <a:solidFill>
                  <a:schemeClr val="bg1"/>
                </a:solidFill>
              </a:rPr>
              <a:t>Астенизация</a:t>
            </a:r>
            <a:r>
              <a:rPr lang="ru-RU" sz="3000" b="1" dirty="0">
                <a:solidFill>
                  <a:schemeClr val="bg1"/>
                </a:solidFill>
              </a:rPr>
              <a:t> нарастает, усиливается общая слабость, снижается память, появляются раздражительность, повышенная потливость, исчезает аппетит. Наблюдаются боли в конечностях (артралгии, миалгии, </a:t>
            </a:r>
            <a:r>
              <a:rPr lang="ru-RU" sz="3000" b="1" dirty="0" err="1">
                <a:solidFill>
                  <a:schemeClr val="bg1"/>
                </a:solidFill>
              </a:rPr>
              <a:t>остеоалгии</a:t>
            </a:r>
            <a:r>
              <a:rPr lang="ru-RU" sz="3000" b="1" dirty="0">
                <a:solidFill>
                  <a:schemeClr val="bg1"/>
                </a:solidFill>
              </a:rPr>
              <a:t>). В некоторых случаях больные жалуются также на ощущение инородного тела (волоса) во рту, «размягчение зубов» и т.д. Возможны психотические состояния. При объективном обследовании обнаруживаются гипергидроз, </a:t>
            </a:r>
            <a:r>
              <a:rPr lang="ru-RU" sz="3000" b="1" dirty="0" err="1">
                <a:solidFill>
                  <a:schemeClr val="bg1"/>
                </a:solidFill>
              </a:rPr>
              <a:t>акроцианоз</a:t>
            </a:r>
            <a:r>
              <a:rPr lang="ru-RU" sz="3000" b="1" dirty="0">
                <a:solidFill>
                  <a:schemeClr val="bg1"/>
                </a:solidFill>
              </a:rPr>
              <a:t>, тремор вытянутых пальцев рук, повышение сухожильных рефлексов. Нередко наблюдается триада симптомов — гипотония, гипотермия и брадикардия. </a:t>
            </a:r>
            <a:endParaRPr lang="en-IL" sz="30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D97F8FB-A775-42DB-862C-C010279FDF92}"/>
              </a:ext>
            </a:extLst>
          </p:cNvPr>
          <p:cNvSpPr txBox="1"/>
          <p:nvPr/>
        </p:nvSpPr>
        <p:spPr>
          <a:xfrm>
            <a:off x="2876365" y="417250"/>
            <a:ext cx="5548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FF00"/>
                </a:solidFill>
              </a:rPr>
              <a:t>Хронические отравления</a:t>
            </a:r>
            <a:endParaRPr lang="en-IL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149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D17368A-42F4-4D62-866F-0CE30FC7CD3D}"/>
              </a:ext>
            </a:extLst>
          </p:cNvPr>
          <p:cNvSpPr/>
          <p:nvPr/>
        </p:nvSpPr>
        <p:spPr>
          <a:xfrm>
            <a:off x="550414" y="1099092"/>
            <a:ext cx="1128351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</a:rPr>
              <a:t>При воздействии ТЭС необходимо срочно прекратить поступление яда в организм путем использования средств защиты органов дыхания, выхода из загрязненной зоны, смены загрязненной одежды, санитарной обработки. При попадании капель ТЭС на кожу она обрабатывается керосином, а затем обмывается теплой водой с мылом. При пероральном поступлении яда следует вызвать рвоту, сделать промывание желудка, ввести внутрь 30–50 г активированного угля и солевое слабительное (магния сульфат). </a:t>
            </a:r>
            <a:endParaRPr lang="en-IL" sz="32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3AD6A1-C732-4444-A979-303A5BB59812}"/>
              </a:ext>
            </a:extLst>
          </p:cNvPr>
          <p:cNvSpPr txBox="1"/>
          <p:nvPr/>
        </p:nvSpPr>
        <p:spPr>
          <a:xfrm>
            <a:off x="4607511" y="452761"/>
            <a:ext cx="2112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FF00"/>
                </a:solidFill>
              </a:rPr>
              <a:t>Лечение</a:t>
            </a:r>
            <a:endParaRPr lang="en-IL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3938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059F503-B53A-4B35-9A8F-BAC081270B38}"/>
              </a:ext>
            </a:extLst>
          </p:cNvPr>
          <p:cNvSpPr/>
          <p:nvPr/>
        </p:nvSpPr>
        <p:spPr>
          <a:xfrm>
            <a:off x="781235" y="738924"/>
            <a:ext cx="10804123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и. </a:t>
            </a:r>
            <a:r>
              <a:rPr lang="ru-RU" sz="3000" b="1" dirty="0">
                <a:solidFill>
                  <a:schemeClr val="bg1"/>
                </a:solidFill>
              </a:rPr>
              <a:t>Показаны операция замещения крови, гемосорбция, гемодиализ, тиамин (Витамин В1) и аскорбиновая кислота (Витамин С). Особое значение при отравлениях ТЭС имеет применение психотропных средств. В начальной стадии интоксикации назначают малые транквилизаторы (диазепам ), </a:t>
            </a:r>
            <a:r>
              <a:rPr lang="ru-RU" sz="3000" b="1" dirty="0" err="1">
                <a:solidFill>
                  <a:schemeClr val="bg1"/>
                </a:solidFill>
              </a:rPr>
              <a:t>феназепам</a:t>
            </a:r>
            <a:r>
              <a:rPr lang="ru-RU" sz="3000" b="1" dirty="0">
                <a:solidFill>
                  <a:schemeClr val="bg1"/>
                </a:solidFill>
              </a:rPr>
              <a:t> ,  снотворные барбитурового ряда внутрь в обычных или повышенных дозах. При нарастании психомоторного возбуждения используют инъекции сернокислой магнезии (25% раствор по 10 мл), димедрол (1% раствор по 2–3 мл), диазепама  (0,5% раствор по 4–6 мл), а при необходимости и барбитуратов , </a:t>
            </a:r>
            <a:r>
              <a:rPr lang="ru-RU" sz="3000" b="1" dirty="0" err="1">
                <a:solidFill>
                  <a:schemeClr val="bg1"/>
                </a:solidFill>
              </a:rPr>
              <a:t>тиопентала</a:t>
            </a:r>
            <a:r>
              <a:rPr lang="ru-RU" sz="3000" b="1" dirty="0">
                <a:solidFill>
                  <a:schemeClr val="bg1"/>
                </a:solidFill>
              </a:rPr>
              <a:t> натрия по 1–2 г) вплоть до развития наркоза. Симптоматические средства используют по показаниям. </a:t>
            </a:r>
            <a:endParaRPr lang="en-IL" sz="3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4648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EDA0CDE-9871-45FF-8698-F6A70BBEF88B}"/>
              </a:ext>
            </a:extLst>
          </p:cNvPr>
          <p:cNvSpPr txBox="1"/>
          <p:nvPr/>
        </p:nvSpPr>
        <p:spPr>
          <a:xfrm>
            <a:off x="550416" y="630315"/>
            <a:ext cx="11132598" cy="452431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</a:rPr>
              <a:t>ДХЭ вызывает поражение ЦНС и сердечно-сосудистой системы, ЖКТ, печени, почек, резкие нарушения свертываемости крови. Токсическое действие ДХЭ обусловлено как неизмененной молекулой яда так и продуктами его </a:t>
            </a:r>
            <a:r>
              <a:rPr lang="ru-RU" sz="4000" b="1" dirty="0" err="1">
                <a:solidFill>
                  <a:schemeClr val="bg1"/>
                </a:solidFill>
              </a:rPr>
              <a:t>биотрансформации</a:t>
            </a:r>
            <a:r>
              <a:rPr lang="ru-RU" sz="4000" b="1" dirty="0">
                <a:solidFill>
                  <a:schemeClr val="bg1"/>
                </a:solidFill>
              </a:rPr>
              <a:t>.</a:t>
            </a:r>
          </a:p>
          <a:p>
            <a:r>
              <a:rPr lang="ru-RU" sz="4800" b="1" dirty="0">
                <a:solidFill>
                  <a:srgbClr val="FFFF00"/>
                </a:solidFill>
              </a:rPr>
              <a:t>Является </a:t>
            </a:r>
            <a:r>
              <a:rPr lang="ru-RU" sz="4800" b="1" dirty="0" err="1">
                <a:solidFill>
                  <a:srgbClr val="FFFF00"/>
                </a:solidFill>
              </a:rPr>
              <a:t>токсифицирующим</a:t>
            </a:r>
            <a:r>
              <a:rPr lang="ru-RU" sz="4800" b="1" dirty="0">
                <a:solidFill>
                  <a:srgbClr val="FFFF00"/>
                </a:solidFill>
              </a:rPr>
              <a:t> ядом!!!</a:t>
            </a:r>
            <a:endParaRPr lang="en-IL" sz="4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6408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Картинки по запросу &quot;дихлорэтан фото&quot;&quot;">
            <a:extLst>
              <a:ext uri="{FF2B5EF4-FFF2-40B4-BE49-F238E27FC236}">
                <a16:creationId xmlns:a16="http://schemas.microsoft.com/office/drawing/2014/main" id="{59133F26-585E-4679-B463-EFF3483024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8385" y="1029810"/>
            <a:ext cx="8611340" cy="4980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0484092-452D-4571-A984-A1B62650ED64}"/>
              </a:ext>
            </a:extLst>
          </p:cNvPr>
          <p:cNvSpPr txBox="1"/>
          <p:nvPr/>
        </p:nvSpPr>
        <p:spPr>
          <a:xfrm>
            <a:off x="6755907" y="1189608"/>
            <a:ext cx="2379215" cy="1917576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en-IL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F90DD4-6992-4CA2-98DB-FE2F2CDA4A03}"/>
              </a:ext>
            </a:extLst>
          </p:cNvPr>
          <p:cNvSpPr txBox="1"/>
          <p:nvPr/>
        </p:nvSpPr>
        <p:spPr>
          <a:xfrm>
            <a:off x="1371600" y="3447958"/>
            <a:ext cx="2800350" cy="2490187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14462195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013BD8D-6C39-4BED-A971-91CD8763040C}"/>
              </a:ext>
            </a:extLst>
          </p:cNvPr>
          <p:cNvSpPr txBox="1"/>
          <p:nvPr/>
        </p:nvSpPr>
        <p:spPr>
          <a:xfrm>
            <a:off x="5553075" y="539129"/>
            <a:ext cx="3114675" cy="76944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solidFill>
                  <a:schemeClr val="bg1"/>
                </a:solidFill>
              </a:rPr>
              <a:t>Дихлорэтан</a:t>
            </a:r>
            <a:endParaRPr lang="en-IL" sz="44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8A5EE96-14BB-4136-8832-07C1DE768762}"/>
              </a:ext>
            </a:extLst>
          </p:cNvPr>
          <p:cNvSpPr txBox="1"/>
          <p:nvPr/>
        </p:nvSpPr>
        <p:spPr>
          <a:xfrm>
            <a:off x="4989656" y="2191512"/>
            <a:ext cx="4350058" cy="707886"/>
          </a:xfrm>
          <a:prstGeom prst="rect">
            <a:avLst/>
          </a:prstGeom>
          <a:solidFill>
            <a:srgbClr val="FFFF00"/>
          </a:solidFill>
          <a:effectLst>
            <a:softEdge rad="762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err="1">
                <a:solidFill>
                  <a:schemeClr val="accent1">
                    <a:lumMod val="50000"/>
                  </a:schemeClr>
                </a:solidFill>
              </a:rPr>
              <a:t>Хлорэтанол</a:t>
            </a:r>
            <a:endParaRPr lang="en-IL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DBE724-5F79-4043-8925-0AF3108CE214}"/>
              </a:ext>
            </a:extLst>
          </p:cNvPr>
          <p:cNvSpPr txBox="1"/>
          <p:nvPr/>
        </p:nvSpPr>
        <p:spPr>
          <a:xfrm>
            <a:off x="4972050" y="3761830"/>
            <a:ext cx="4385273" cy="646331"/>
          </a:xfrm>
          <a:prstGeom prst="rect">
            <a:avLst/>
          </a:prstGeom>
          <a:solidFill>
            <a:srgbClr val="FF0000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err="1">
                <a:solidFill>
                  <a:schemeClr val="bg1"/>
                </a:solidFill>
              </a:rPr>
              <a:t>Хлорацетальдегид</a:t>
            </a:r>
            <a:endParaRPr lang="en-IL" sz="3600" b="1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4814700-2C23-4854-B7D2-8E193E00FFBD}"/>
              </a:ext>
            </a:extLst>
          </p:cNvPr>
          <p:cNvSpPr txBox="1"/>
          <p:nvPr/>
        </p:nvSpPr>
        <p:spPr>
          <a:xfrm>
            <a:off x="4343843" y="5381729"/>
            <a:ext cx="5641685" cy="64633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err="1">
                <a:solidFill>
                  <a:schemeClr val="bg1"/>
                </a:solidFill>
              </a:rPr>
              <a:t>Монохлоуксусная</a:t>
            </a:r>
            <a:r>
              <a:rPr lang="ru-RU" sz="3600" b="1" dirty="0">
                <a:solidFill>
                  <a:schemeClr val="bg1"/>
                </a:solidFill>
              </a:rPr>
              <a:t> кислота</a:t>
            </a:r>
            <a:endParaRPr lang="en-IL" sz="3600" b="1" dirty="0">
              <a:solidFill>
                <a:schemeClr val="bg1"/>
              </a:solidFill>
            </a:endParaRPr>
          </a:p>
        </p:txBody>
      </p:sp>
      <p:sp>
        <p:nvSpPr>
          <p:cNvPr id="6" name="Стрелка: вниз 5">
            <a:extLst>
              <a:ext uri="{FF2B5EF4-FFF2-40B4-BE49-F238E27FC236}">
                <a16:creationId xmlns:a16="http://schemas.microsoft.com/office/drawing/2014/main" id="{D1CDAF2B-F629-4B89-A577-31AA5A260199}"/>
              </a:ext>
            </a:extLst>
          </p:cNvPr>
          <p:cNvSpPr/>
          <p:nvPr/>
        </p:nvSpPr>
        <p:spPr>
          <a:xfrm>
            <a:off x="6821310" y="1280434"/>
            <a:ext cx="395055" cy="769441"/>
          </a:xfrm>
          <a:prstGeom prst="downArrow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8B48E66-49E6-4B3A-AA1D-1CFC29685FED}"/>
              </a:ext>
            </a:extLst>
          </p:cNvPr>
          <p:cNvSpPr txBox="1"/>
          <p:nvPr/>
        </p:nvSpPr>
        <p:spPr>
          <a:xfrm>
            <a:off x="112820" y="2328461"/>
            <a:ext cx="3966469" cy="523220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FFFF00"/>
                </a:solidFill>
              </a:rPr>
              <a:t>Алкогольдегидрогеназа</a:t>
            </a:r>
            <a:endParaRPr lang="en-IL" sz="2800" b="1" dirty="0">
              <a:solidFill>
                <a:srgbClr val="FFFF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50F7634-2737-493F-9A24-84A61A655B3D}"/>
              </a:ext>
            </a:extLst>
          </p:cNvPr>
          <p:cNvSpPr txBox="1"/>
          <p:nvPr/>
        </p:nvSpPr>
        <p:spPr>
          <a:xfrm>
            <a:off x="197991" y="3920600"/>
            <a:ext cx="3059560" cy="523220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FFFF00"/>
                </a:solidFill>
              </a:rPr>
              <a:t>Оксидазы печени</a:t>
            </a:r>
            <a:endParaRPr lang="en-IL" sz="2800" b="1" dirty="0">
              <a:solidFill>
                <a:srgbClr val="FFFF00"/>
              </a:solidFill>
            </a:endParaRPr>
          </a:p>
        </p:txBody>
      </p: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5ADB8F54-13C2-4674-AA2A-EE01A4EF8AFD}"/>
              </a:ext>
            </a:extLst>
          </p:cNvPr>
          <p:cNvCxnSpPr>
            <a:cxnSpLocks/>
          </p:cNvCxnSpPr>
          <p:nvPr/>
        </p:nvCxnSpPr>
        <p:spPr>
          <a:xfrm flipV="1">
            <a:off x="2361460" y="1047751"/>
            <a:ext cx="3191615" cy="1171575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4DDB9A37-232D-4666-A921-FFCDA27DA95A}"/>
              </a:ext>
            </a:extLst>
          </p:cNvPr>
          <p:cNvCxnSpPr>
            <a:cxnSpLocks/>
          </p:cNvCxnSpPr>
          <p:nvPr/>
        </p:nvCxnSpPr>
        <p:spPr>
          <a:xfrm>
            <a:off x="4210050" y="2600325"/>
            <a:ext cx="723900" cy="0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Стрелка: вниз 17">
            <a:extLst>
              <a:ext uri="{FF2B5EF4-FFF2-40B4-BE49-F238E27FC236}">
                <a16:creationId xmlns:a16="http://schemas.microsoft.com/office/drawing/2014/main" id="{CE0FD6B3-794E-44DF-8F1A-5F24776818F1}"/>
              </a:ext>
            </a:extLst>
          </p:cNvPr>
          <p:cNvSpPr/>
          <p:nvPr/>
        </p:nvSpPr>
        <p:spPr>
          <a:xfrm>
            <a:off x="6821310" y="2945883"/>
            <a:ext cx="395055" cy="769441"/>
          </a:xfrm>
          <a:prstGeom prst="down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CEF8DE24-0287-4799-8ABC-3705E71A8A4B}"/>
              </a:ext>
            </a:extLst>
          </p:cNvPr>
          <p:cNvCxnSpPr>
            <a:cxnSpLocks/>
          </p:cNvCxnSpPr>
          <p:nvPr/>
        </p:nvCxnSpPr>
        <p:spPr>
          <a:xfrm>
            <a:off x="3419475" y="4148415"/>
            <a:ext cx="1514475" cy="0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Стрелка: вниз 22">
            <a:extLst>
              <a:ext uri="{FF2B5EF4-FFF2-40B4-BE49-F238E27FC236}">
                <a16:creationId xmlns:a16="http://schemas.microsoft.com/office/drawing/2014/main" id="{6C4FD8CD-BF72-41BC-B18C-0D4289822DC5}"/>
              </a:ext>
            </a:extLst>
          </p:cNvPr>
          <p:cNvSpPr/>
          <p:nvPr/>
        </p:nvSpPr>
        <p:spPr>
          <a:xfrm>
            <a:off x="6821309" y="4488387"/>
            <a:ext cx="395055" cy="769441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18476829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FA04443-42A1-4F3E-979F-2D4B1B19983B}"/>
              </a:ext>
            </a:extLst>
          </p:cNvPr>
          <p:cNvSpPr txBox="1"/>
          <p:nvPr/>
        </p:nvSpPr>
        <p:spPr>
          <a:xfrm>
            <a:off x="1228725" y="333375"/>
            <a:ext cx="9410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</a:rPr>
              <a:t>Классификация поражений  дихлорэтаном</a:t>
            </a:r>
            <a:endParaRPr lang="en-IL" sz="36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F520C2-049E-4281-8CA2-FFAE31ADA46E}"/>
              </a:ext>
            </a:extLst>
          </p:cNvPr>
          <p:cNvSpPr txBox="1"/>
          <p:nvPr/>
        </p:nvSpPr>
        <p:spPr>
          <a:xfrm>
            <a:off x="457201" y="2390775"/>
            <a:ext cx="4305300" cy="646331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FF00"/>
                </a:solidFill>
              </a:rPr>
              <a:t>Ингаляционное</a:t>
            </a:r>
            <a:endParaRPr lang="en-IL" sz="3600" b="1" dirty="0">
              <a:solidFill>
                <a:srgbClr val="FFFF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CC342E-0375-4FEF-95D9-90DB9A23AD8D}"/>
              </a:ext>
            </a:extLst>
          </p:cNvPr>
          <p:cNvSpPr txBox="1"/>
          <p:nvPr/>
        </p:nvSpPr>
        <p:spPr>
          <a:xfrm>
            <a:off x="447675" y="5141357"/>
            <a:ext cx="4314826" cy="646331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FF00"/>
                </a:solidFill>
              </a:rPr>
              <a:t>Пероральное</a:t>
            </a:r>
            <a:endParaRPr lang="en-IL" sz="3600" b="1" dirty="0">
              <a:solidFill>
                <a:srgbClr val="FFFF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AB1E2A-6A4D-40D1-B146-4220BA93C65A}"/>
              </a:ext>
            </a:extLst>
          </p:cNvPr>
          <p:cNvSpPr txBox="1"/>
          <p:nvPr/>
        </p:nvSpPr>
        <p:spPr>
          <a:xfrm>
            <a:off x="457201" y="3726597"/>
            <a:ext cx="4314826" cy="646331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FF00"/>
                </a:solidFill>
              </a:rPr>
              <a:t>Перкутанное</a:t>
            </a:r>
            <a:endParaRPr lang="en-IL" sz="3600" b="1" dirty="0">
              <a:solidFill>
                <a:srgbClr val="FFFF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E4F0F0-02FC-4133-BE22-24E406FD47BC}"/>
              </a:ext>
            </a:extLst>
          </p:cNvPr>
          <p:cNvSpPr txBox="1"/>
          <p:nvPr/>
        </p:nvSpPr>
        <p:spPr>
          <a:xfrm>
            <a:off x="609600" y="1276350"/>
            <a:ext cx="4238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FF00"/>
                </a:solidFill>
              </a:rPr>
              <a:t>Путь поступления</a:t>
            </a:r>
            <a:endParaRPr lang="en-IL" sz="3200" b="1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0259DF-DFD2-4D26-AA48-A6392732208C}"/>
              </a:ext>
            </a:extLst>
          </p:cNvPr>
          <p:cNvSpPr txBox="1"/>
          <p:nvPr/>
        </p:nvSpPr>
        <p:spPr>
          <a:xfrm>
            <a:off x="7677150" y="1343025"/>
            <a:ext cx="37433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FF00"/>
                </a:solidFill>
              </a:rPr>
              <a:t>Степень тяжести</a:t>
            </a:r>
            <a:endParaRPr lang="en-IL" sz="3200" b="1" dirty="0">
              <a:solidFill>
                <a:srgbClr val="FFFF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05BF917-CAC2-4D1F-9EB9-0430C65376C2}"/>
              </a:ext>
            </a:extLst>
          </p:cNvPr>
          <p:cNvSpPr txBox="1"/>
          <p:nvPr/>
        </p:nvSpPr>
        <p:spPr>
          <a:xfrm>
            <a:off x="7162800" y="2390775"/>
            <a:ext cx="3952875" cy="64633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</a:rPr>
              <a:t>Легкая</a:t>
            </a:r>
            <a:endParaRPr lang="en-IL" sz="3600" b="1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F3C6C5-E50A-4A92-83FF-84233921AF52}"/>
              </a:ext>
            </a:extLst>
          </p:cNvPr>
          <p:cNvSpPr txBox="1"/>
          <p:nvPr/>
        </p:nvSpPr>
        <p:spPr>
          <a:xfrm>
            <a:off x="7162799" y="3708884"/>
            <a:ext cx="3952875" cy="646331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</a:rPr>
              <a:t>Средняя</a:t>
            </a:r>
            <a:endParaRPr lang="en-IL" sz="3600" b="1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CC7DBFE-FD79-4280-9F65-817D00FC3662}"/>
              </a:ext>
            </a:extLst>
          </p:cNvPr>
          <p:cNvSpPr txBox="1"/>
          <p:nvPr/>
        </p:nvSpPr>
        <p:spPr>
          <a:xfrm>
            <a:off x="7105649" y="5141356"/>
            <a:ext cx="4095751" cy="64633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</a:rPr>
              <a:t>Тяжелая</a:t>
            </a:r>
            <a:endParaRPr lang="en-IL" sz="3600" b="1" dirty="0">
              <a:solidFill>
                <a:schemeClr val="bg1"/>
              </a:solidFill>
            </a:endParaRPr>
          </a:p>
        </p:txBody>
      </p: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19E41E26-3DA0-45A0-B062-35D194D51164}"/>
              </a:ext>
            </a:extLst>
          </p:cNvPr>
          <p:cNvCxnSpPr>
            <a:cxnSpLocks/>
          </p:cNvCxnSpPr>
          <p:nvPr/>
        </p:nvCxnSpPr>
        <p:spPr>
          <a:xfrm>
            <a:off x="4981575" y="2714625"/>
            <a:ext cx="1952625" cy="0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3FC57C7B-FF2D-40E3-AF92-8407165B7315}"/>
              </a:ext>
            </a:extLst>
          </p:cNvPr>
          <p:cNvCxnSpPr>
            <a:cxnSpLocks/>
          </p:cNvCxnSpPr>
          <p:nvPr/>
        </p:nvCxnSpPr>
        <p:spPr>
          <a:xfrm>
            <a:off x="4981575" y="2867025"/>
            <a:ext cx="2028825" cy="1133475"/>
          </a:xfrm>
          <a:prstGeom prst="straightConnector1">
            <a:avLst/>
          </a:prstGeom>
          <a:ln w="38100">
            <a:solidFill>
              <a:srgbClr val="FFFF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id="{D4F9156B-BF42-427C-853C-2D324FCDA3D7}"/>
              </a:ext>
            </a:extLst>
          </p:cNvPr>
          <p:cNvCxnSpPr>
            <a:cxnSpLocks/>
          </p:cNvCxnSpPr>
          <p:nvPr/>
        </p:nvCxnSpPr>
        <p:spPr>
          <a:xfrm>
            <a:off x="4981575" y="4095750"/>
            <a:ext cx="2028825" cy="0"/>
          </a:xfrm>
          <a:prstGeom prst="straightConnector1">
            <a:avLst/>
          </a:prstGeom>
          <a:ln w="38100">
            <a:solidFill>
              <a:srgbClr val="FFFF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CF79B20F-4D03-4D21-A5FB-C83C993820AD}"/>
              </a:ext>
            </a:extLst>
          </p:cNvPr>
          <p:cNvCxnSpPr>
            <a:cxnSpLocks/>
          </p:cNvCxnSpPr>
          <p:nvPr/>
        </p:nvCxnSpPr>
        <p:spPr>
          <a:xfrm flipV="1">
            <a:off x="4824413" y="2833003"/>
            <a:ext cx="2157412" cy="1133476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id="{EDA20022-B646-4D28-81BB-C13AD18054C3}"/>
              </a:ext>
            </a:extLst>
          </p:cNvPr>
          <p:cNvCxnSpPr>
            <a:cxnSpLocks/>
          </p:cNvCxnSpPr>
          <p:nvPr/>
        </p:nvCxnSpPr>
        <p:spPr>
          <a:xfrm>
            <a:off x="4848225" y="5457825"/>
            <a:ext cx="2085975" cy="0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>
            <a:extLst>
              <a:ext uri="{FF2B5EF4-FFF2-40B4-BE49-F238E27FC236}">
                <a16:creationId xmlns:a16="http://schemas.microsoft.com/office/drawing/2014/main" id="{D704A898-042A-4937-9016-3125065172C5}"/>
              </a:ext>
            </a:extLst>
          </p:cNvPr>
          <p:cNvCxnSpPr>
            <a:cxnSpLocks/>
          </p:cNvCxnSpPr>
          <p:nvPr/>
        </p:nvCxnSpPr>
        <p:spPr>
          <a:xfrm flipV="1">
            <a:off x="4848225" y="4448175"/>
            <a:ext cx="4114800" cy="1019175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3158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57183B5-604C-42C1-83F0-A63762908D05}"/>
              </a:ext>
            </a:extLst>
          </p:cNvPr>
          <p:cNvSpPr txBox="1"/>
          <p:nvPr/>
        </p:nvSpPr>
        <p:spPr>
          <a:xfrm>
            <a:off x="905522" y="541538"/>
            <a:ext cx="102093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rgbClr val="FFFF00"/>
                </a:solidFill>
              </a:rPr>
              <a:t>ЛЕГКАЯ СТЕПЕНЬ</a:t>
            </a:r>
            <a:endParaRPr lang="en-IL" sz="4000" b="1" dirty="0">
              <a:solidFill>
                <a:srgbClr val="FFFF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9FE07A-1A69-4275-8BCD-CEC977B849CC}"/>
              </a:ext>
            </a:extLst>
          </p:cNvPr>
          <p:cNvSpPr txBox="1"/>
          <p:nvPr/>
        </p:nvSpPr>
        <p:spPr>
          <a:xfrm>
            <a:off x="445363" y="1187869"/>
            <a:ext cx="11301274" cy="5016758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</a:rPr>
              <a:t>       Клиника интоксикации развивается после скрытого периода (2–12 ч) и характеризуется появлением сладковатого привкуса во рту, тошноты, рвоты, реже — поноса, головокружения, общей слабости, головной боли. Могут наблюдаться незначительные явления раздражения глаз и дыхательных путей. Эти расстройства проходят через 3–5 суток. </a:t>
            </a:r>
            <a:endParaRPr lang="en-IL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2045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533</TotalTime>
  <Words>2050</Words>
  <Application>Microsoft Office PowerPoint</Application>
  <PresentationFormat>Широкоэкранный</PresentationFormat>
  <Paragraphs>156</Paragraphs>
  <Slides>45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45</vt:i4>
      </vt:variant>
    </vt:vector>
  </HeadingPairs>
  <TitlesOfParts>
    <vt:vector size="49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Rita</dc:creator>
  <cp:lastModifiedBy>Rita</cp:lastModifiedBy>
  <cp:revision>92</cp:revision>
  <dcterms:created xsi:type="dcterms:W3CDTF">2019-10-14T03:37:16Z</dcterms:created>
  <dcterms:modified xsi:type="dcterms:W3CDTF">2020-02-26T04:19:14Z</dcterms:modified>
</cp:coreProperties>
</file>